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p:scale>
          <a:sx n="100" d="100"/>
          <a:sy n="100" d="100"/>
        </p:scale>
        <p:origin x="852" y="3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1/3/2020</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全景圖片 (含標題)">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B61BEF0D-F0BB-DE4B-95CE-6DB70DBA9567}" type="datetimeFigureOut">
              <a:rPr lang="en-US" dirty="0"/>
              <a:pPr/>
              <a:t>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2" name="TextBox 11"/>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3" name="TextBox 12"/>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zh-TW" altLang="en-US" smtClean="0"/>
              <a:t>按一下以編輯母片標題樣式</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zh-TW" altLang="en-US" smtClean="0"/>
              <a:t>按一下以編輯母片標題樣式</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zh-TW" altLang="en-US" smtClean="0"/>
              <a:t>按一下以編輯母片文字樣式</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zh-TW" altLang="en-US" smtClean="0"/>
              <a:t>按一下以編輯母片標題樣式</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zh-TW" altLang="en-US" smtClean="0"/>
              <a:t>按一下以編輯母片文字樣式</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ncho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nchor="ct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B61BEF0D-F0BB-DE4B-95CE-6DB70DBA9567}" type="datetimeFigureOut">
              <a:rPr lang="en-US" dirty="0"/>
              <a:pPr/>
              <a:t>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zh-TW" altLang="en-US" smtClean="0"/>
              <a:t>按一下以編輯母片標題樣式</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B61BEF0D-F0BB-DE4B-95CE-6DB70DBA9567}" type="datetimeFigureOut">
              <a:rPr lang="en-US" dirty="0"/>
              <a:pPr/>
              <a:t>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1/3/2020</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2192399" y="1853967"/>
            <a:ext cx="7807201" cy="1938992"/>
          </a:xfrm>
          <a:prstGeom prst="rect">
            <a:avLst/>
          </a:prstGeom>
          <a:noFill/>
        </p:spPr>
        <p:txBody>
          <a:bodyPr wrap="none" rtlCol="0">
            <a:spAutoFit/>
          </a:bodyPr>
          <a:lstStyle/>
          <a:p>
            <a:pPr algn="ctr"/>
            <a:r>
              <a:rPr lang="en-US" altLang="zh-HK" sz="7200" b="1" dirty="0" smtClean="0">
                <a:cs typeface="Arial" panose="020B0604020202020204" pitchFamily="34" charset="0"/>
              </a:rPr>
              <a:t>The First World War</a:t>
            </a:r>
          </a:p>
          <a:p>
            <a:pPr algn="ctr"/>
            <a:r>
              <a:rPr lang="en-US" altLang="zh-HK" sz="4800" dirty="0" smtClean="0">
                <a:cs typeface="Arial" panose="020B0604020202020204" pitchFamily="34" charset="0"/>
              </a:rPr>
              <a:t>1914 -1918</a:t>
            </a:r>
            <a:endParaRPr lang="zh-HK" altLang="en-US" sz="4800" dirty="0">
              <a:cs typeface="Arial" panose="020B0604020202020204" pitchFamily="34" charset="0"/>
            </a:endParaRPr>
          </a:p>
        </p:txBody>
      </p:sp>
    </p:spTree>
    <p:extLst>
      <p:ext uri="{BB962C8B-B14F-4D97-AF65-F5344CB8AC3E}">
        <p14:creationId xmlns:p14="http://schemas.microsoft.com/office/powerpoint/2010/main" val="40695287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6695294"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Armaments race (</a:t>
            </a:r>
            <a:r>
              <a:rPr lang="zh-TW" altLang="en-US" sz="4400" dirty="0" smtClean="0">
                <a:latin typeface="微軟正黑體" panose="020B0604030504040204" pitchFamily="34" charset="-120"/>
                <a:ea typeface="微軟正黑體" panose="020B0604030504040204" pitchFamily="34" charset="-120"/>
                <a:cs typeface="Arial" panose="020B0604020202020204" pitchFamily="34" charset="0"/>
              </a:rPr>
              <a:t>軍備競賽</a:t>
            </a:r>
            <a:r>
              <a:rPr lang="en-US" altLang="zh-HK" sz="4400" dirty="0" smtClean="0">
                <a:cs typeface="Arial" panose="020B0604020202020204" pitchFamily="34" charset="0"/>
              </a:rPr>
              <a:t>)</a:t>
            </a:r>
            <a:endParaRPr lang="zh-HK" altLang="en-US" sz="4400" dirty="0">
              <a:cs typeface="Arial" panose="020B0604020202020204" pitchFamily="34" charset="0"/>
            </a:endParaRPr>
          </a:p>
        </p:txBody>
      </p:sp>
      <p:sp>
        <p:nvSpPr>
          <p:cNvPr id="5" name="文字方塊 4"/>
          <p:cNvSpPr txBox="1"/>
          <p:nvPr/>
        </p:nvSpPr>
        <p:spPr>
          <a:xfrm>
            <a:off x="461395" y="1510018"/>
            <a:ext cx="11494172" cy="4524315"/>
          </a:xfrm>
          <a:prstGeom prst="rect">
            <a:avLst/>
          </a:prstGeom>
          <a:noFill/>
        </p:spPr>
        <p:txBody>
          <a:bodyPr wrap="square" rtlCol="0">
            <a:spAutoFit/>
          </a:bodyPr>
          <a:lstStyle/>
          <a:p>
            <a:r>
              <a:rPr lang="en-US" altLang="zh-HK" sz="3600" dirty="0" smtClean="0"/>
              <a:t>Effects of the armaments race</a:t>
            </a:r>
            <a:endParaRPr lang="en-US" altLang="zh-HK" sz="3600" dirty="0" smtClean="0">
              <a:solidFill>
                <a:schemeClr val="accent1"/>
              </a:solidFill>
            </a:endParaRPr>
          </a:p>
          <a:p>
            <a:endParaRPr lang="en-US" altLang="zh-HK" sz="3600" dirty="0">
              <a:solidFill>
                <a:schemeClr val="accent1"/>
              </a:solidFill>
            </a:endParaRPr>
          </a:p>
          <a:p>
            <a:pPr marL="742950" indent="-742950">
              <a:buFont typeface="+mj-lt"/>
              <a:buAutoNum type="arabicPeriod"/>
            </a:pPr>
            <a:r>
              <a:rPr lang="en-US" altLang="zh-HK" sz="3600" dirty="0" smtClean="0"/>
              <a:t>The European powers thought they were strong when they had a lot of </a:t>
            </a:r>
            <a:r>
              <a:rPr lang="en-US" altLang="zh-HK" sz="3600" dirty="0" smtClean="0">
                <a:solidFill>
                  <a:srgbClr val="FFC000"/>
                </a:solidFill>
              </a:rPr>
              <a:t>weapons</a:t>
            </a:r>
            <a:r>
              <a:rPr lang="en-US" altLang="zh-HK" sz="3600" dirty="0" smtClean="0"/>
              <a:t>. They wouldn’t give way easily when they had </a:t>
            </a:r>
            <a:r>
              <a:rPr lang="en-US" altLang="zh-HK" sz="3600" dirty="0" smtClean="0">
                <a:solidFill>
                  <a:srgbClr val="FFC000"/>
                </a:solidFill>
              </a:rPr>
              <a:t>quarrels</a:t>
            </a:r>
            <a:r>
              <a:rPr lang="en-US" altLang="zh-HK" sz="3600" dirty="0" smtClean="0"/>
              <a:t> with other countries.</a:t>
            </a:r>
          </a:p>
          <a:p>
            <a:pPr marL="742950" indent="-742950">
              <a:buFont typeface="+mj-lt"/>
              <a:buAutoNum type="arabicPeriod"/>
            </a:pPr>
            <a:r>
              <a:rPr lang="en-US" altLang="zh-HK" sz="3600" dirty="0" smtClean="0">
                <a:solidFill>
                  <a:srgbClr val="FFC000"/>
                </a:solidFill>
              </a:rPr>
              <a:t>The Europeans (</a:t>
            </a:r>
            <a:r>
              <a:rPr lang="zh-TW" altLang="en-US" sz="3600" dirty="0" smtClean="0">
                <a:solidFill>
                  <a:srgbClr val="FFC000"/>
                </a:solidFill>
                <a:latin typeface="微軟正黑體" panose="020B0604030504040204" pitchFamily="34" charset="-120"/>
                <a:ea typeface="微軟正黑體" panose="020B0604030504040204" pitchFamily="34" charset="-120"/>
              </a:rPr>
              <a:t>歐洲人</a:t>
            </a:r>
            <a:r>
              <a:rPr lang="en-US" altLang="zh-HK" sz="3600" dirty="0" smtClean="0">
                <a:solidFill>
                  <a:srgbClr val="FFC000"/>
                </a:solidFill>
              </a:rPr>
              <a:t>) </a:t>
            </a:r>
            <a:r>
              <a:rPr lang="en-US" altLang="zh-HK" sz="3600" dirty="0" smtClean="0"/>
              <a:t>believed </a:t>
            </a:r>
            <a:r>
              <a:rPr lang="en-US" altLang="zh-HK" sz="3600" dirty="0" smtClean="0">
                <a:solidFill>
                  <a:srgbClr val="FFFF00"/>
                </a:solidFill>
              </a:rPr>
              <a:t>war </a:t>
            </a:r>
            <a:r>
              <a:rPr lang="en-US" altLang="zh-HK" sz="3600" dirty="0" smtClean="0"/>
              <a:t>could bring </a:t>
            </a:r>
            <a:r>
              <a:rPr lang="en-US" altLang="zh-HK" sz="3600" dirty="0" smtClean="0">
                <a:solidFill>
                  <a:srgbClr val="FFFF00"/>
                </a:solidFill>
              </a:rPr>
              <a:t>glory</a:t>
            </a:r>
            <a:r>
              <a:rPr lang="en-US" altLang="zh-HK" sz="3600" dirty="0" smtClean="0"/>
              <a:t> to their countries. They supported going to war to solve problems.</a:t>
            </a:r>
          </a:p>
        </p:txBody>
      </p:sp>
    </p:spTree>
    <p:extLst>
      <p:ext uri="{BB962C8B-B14F-4D97-AF65-F5344CB8AC3E}">
        <p14:creationId xmlns:p14="http://schemas.microsoft.com/office/powerpoint/2010/main" val="17453568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9505103"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Economic and colonial (</a:t>
            </a:r>
            <a:r>
              <a:rPr lang="zh-TW" altLang="en-US" sz="4400" dirty="0" smtClean="0">
                <a:latin typeface="微軟正黑體" panose="020B0604030504040204" pitchFamily="34" charset="-120"/>
                <a:ea typeface="微軟正黑體" panose="020B0604030504040204" pitchFamily="34" charset="-120"/>
                <a:cs typeface="Arial" panose="020B0604020202020204" pitchFamily="34" charset="0"/>
              </a:rPr>
              <a:t>殖民地</a:t>
            </a:r>
            <a:r>
              <a:rPr lang="en-US" altLang="zh-HK" sz="4400" dirty="0" smtClean="0">
                <a:cs typeface="Arial" panose="020B0604020202020204" pitchFamily="34" charset="0"/>
              </a:rPr>
              <a:t>) conflicts</a:t>
            </a:r>
            <a:endParaRPr lang="zh-HK" altLang="en-US" sz="4400" dirty="0">
              <a:cs typeface="Arial" panose="020B0604020202020204" pitchFamily="34" charset="0"/>
            </a:endParaRPr>
          </a:p>
        </p:txBody>
      </p:sp>
      <p:sp>
        <p:nvSpPr>
          <p:cNvPr id="5" name="文字方塊 4"/>
          <p:cNvSpPr txBox="1"/>
          <p:nvPr/>
        </p:nvSpPr>
        <p:spPr>
          <a:xfrm>
            <a:off x="461395" y="1510018"/>
            <a:ext cx="11494172" cy="4832092"/>
          </a:xfrm>
          <a:prstGeom prst="rect">
            <a:avLst/>
          </a:prstGeom>
          <a:noFill/>
        </p:spPr>
        <p:txBody>
          <a:bodyPr wrap="square" rtlCol="0">
            <a:spAutoFit/>
          </a:bodyPr>
          <a:lstStyle/>
          <a:p>
            <a:pPr marL="742950" indent="-742950">
              <a:buFont typeface="+mj-lt"/>
              <a:buAutoNum type="arabicPeriod"/>
            </a:pPr>
            <a:r>
              <a:rPr lang="en-US" altLang="zh-HK" sz="2800" dirty="0" smtClean="0"/>
              <a:t>Economic conflicts between the powers – </a:t>
            </a:r>
            <a:r>
              <a:rPr lang="en-US" altLang="zh-HK" sz="2800" dirty="0" smtClean="0">
                <a:solidFill>
                  <a:schemeClr val="accent1"/>
                </a:solidFill>
              </a:rPr>
              <a:t>Germany</a:t>
            </a:r>
            <a:r>
              <a:rPr lang="en-US" altLang="zh-HK" sz="2800" dirty="0" smtClean="0"/>
              <a:t> became an industrial power. Economic competition between the powers developed. To protect </a:t>
            </a:r>
            <a:r>
              <a:rPr lang="en-US" altLang="zh-HK" sz="2800" dirty="0" smtClean="0">
                <a:solidFill>
                  <a:srgbClr val="FFFF00"/>
                </a:solidFill>
              </a:rPr>
              <a:t>home industries</a:t>
            </a:r>
            <a:r>
              <a:rPr lang="en-US" altLang="zh-HK" sz="2800" dirty="0" smtClean="0"/>
              <a:t>, the powers imposed restrictions on </a:t>
            </a:r>
            <a:r>
              <a:rPr lang="en-US" altLang="zh-HK" sz="2800" dirty="0" smtClean="0">
                <a:solidFill>
                  <a:srgbClr val="FFFF00"/>
                </a:solidFill>
              </a:rPr>
              <a:t>foreign goods</a:t>
            </a:r>
            <a:r>
              <a:rPr lang="en-US" altLang="zh-HK" sz="2800" dirty="0" smtClean="0"/>
              <a:t>.</a:t>
            </a:r>
          </a:p>
          <a:p>
            <a:pPr marL="742950" indent="-742950">
              <a:buFont typeface="+mj-lt"/>
              <a:buAutoNum type="arabicPeriod"/>
            </a:pPr>
            <a:r>
              <a:rPr lang="en-US" altLang="zh-HK" sz="2800" dirty="0" smtClean="0"/>
              <a:t>Causes of colonial competition – </a:t>
            </a:r>
            <a:r>
              <a:rPr lang="en-US" altLang="zh-TW" sz="2800" dirty="0" smtClean="0"/>
              <a:t>(a) </a:t>
            </a:r>
            <a:r>
              <a:rPr lang="en-US" altLang="zh-TW" sz="2800" dirty="0" smtClean="0">
                <a:solidFill>
                  <a:schemeClr val="accent1"/>
                </a:solidFill>
              </a:rPr>
              <a:t>Political reasons </a:t>
            </a:r>
            <a:r>
              <a:rPr lang="en-US" altLang="zh-TW" sz="2800" dirty="0" smtClean="0"/>
              <a:t>– Colonies were symbols of national power; (b) </a:t>
            </a:r>
            <a:r>
              <a:rPr lang="en-US" altLang="zh-TW" sz="2800" dirty="0" smtClean="0">
                <a:solidFill>
                  <a:schemeClr val="accent1"/>
                </a:solidFill>
              </a:rPr>
              <a:t>Economic reasons </a:t>
            </a:r>
            <a:r>
              <a:rPr lang="en-US" altLang="zh-TW" sz="2800" dirty="0" smtClean="0"/>
              <a:t>– colonies provided resources, cheap labor and overseas markets for </a:t>
            </a:r>
            <a:r>
              <a:rPr lang="en-US" altLang="zh-TW" sz="2800" dirty="0" smtClean="0">
                <a:solidFill>
                  <a:schemeClr val="accent6"/>
                </a:solidFill>
              </a:rPr>
              <a:t>European products</a:t>
            </a:r>
            <a:r>
              <a:rPr lang="en-US" altLang="zh-TW" sz="2800" dirty="0" smtClean="0"/>
              <a:t>.</a:t>
            </a:r>
          </a:p>
          <a:p>
            <a:pPr marL="742950" indent="-742950">
              <a:buFont typeface="+mj-lt"/>
              <a:buAutoNum type="arabicPeriod"/>
            </a:pPr>
            <a:r>
              <a:rPr lang="en-US" altLang="zh-HK" sz="2800" dirty="0" smtClean="0"/>
              <a:t>Effects of colonial expansion – </a:t>
            </a:r>
            <a:r>
              <a:rPr lang="en-US" altLang="zh-HK" sz="2800" dirty="0" smtClean="0">
                <a:solidFill>
                  <a:srgbClr val="92D050"/>
                </a:solidFill>
              </a:rPr>
              <a:t>Africa</a:t>
            </a:r>
            <a:r>
              <a:rPr lang="en-US" altLang="zh-HK" sz="2800" dirty="0" smtClean="0"/>
              <a:t>, </a:t>
            </a:r>
            <a:r>
              <a:rPr lang="en-US" altLang="zh-HK" sz="2800" dirty="0" smtClean="0">
                <a:solidFill>
                  <a:srgbClr val="FFC000"/>
                </a:solidFill>
              </a:rPr>
              <a:t>South Asia </a:t>
            </a:r>
            <a:r>
              <a:rPr lang="en-US" altLang="zh-HK" sz="2800" dirty="0" smtClean="0"/>
              <a:t>and </a:t>
            </a:r>
            <a:r>
              <a:rPr lang="en-US" altLang="zh-HK" sz="2800" dirty="0" smtClean="0">
                <a:solidFill>
                  <a:srgbClr val="00B0F0"/>
                </a:solidFill>
              </a:rPr>
              <a:t>Southeast Asia </a:t>
            </a:r>
            <a:r>
              <a:rPr lang="en-US" altLang="zh-HK" sz="2800" dirty="0" smtClean="0"/>
              <a:t>were colonized by the European powers. The European powers came into conflicts when they competed to get more colonies. Colonial conflicts intensified the armaments race among the powers.</a:t>
            </a:r>
            <a:endParaRPr lang="zh-HK" altLang="en-US" sz="2800" dirty="0"/>
          </a:p>
        </p:txBody>
      </p:sp>
    </p:spTree>
    <p:extLst>
      <p:ext uri="{BB962C8B-B14F-4D97-AF65-F5344CB8AC3E}">
        <p14:creationId xmlns:p14="http://schemas.microsoft.com/office/powerpoint/2010/main" val="10029389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8759321"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Extreme nationalism (</a:t>
            </a:r>
            <a:r>
              <a:rPr lang="zh-TW" altLang="en-US" sz="4400" dirty="0" smtClean="0">
                <a:latin typeface="微軟正黑體" panose="020B0604030504040204" pitchFamily="34" charset="-120"/>
                <a:ea typeface="微軟正黑體" panose="020B0604030504040204" pitchFamily="34" charset="-120"/>
                <a:cs typeface="Arial" panose="020B0604020202020204" pitchFamily="34" charset="0"/>
              </a:rPr>
              <a:t>極端民族主義</a:t>
            </a:r>
            <a:r>
              <a:rPr lang="en-US" altLang="zh-HK" sz="4400" dirty="0" smtClean="0">
                <a:cs typeface="Arial" panose="020B0604020202020204" pitchFamily="34" charset="0"/>
              </a:rPr>
              <a:t>)</a:t>
            </a:r>
            <a:endParaRPr lang="zh-HK" altLang="en-US" sz="4400" dirty="0">
              <a:cs typeface="Arial" panose="020B0604020202020204" pitchFamily="34" charset="0"/>
            </a:endParaRPr>
          </a:p>
        </p:txBody>
      </p:sp>
      <p:sp>
        <p:nvSpPr>
          <p:cNvPr id="5" name="文字方塊 4"/>
          <p:cNvSpPr txBox="1"/>
          <p:nvPr/>
        </p:nvSpPr>
        <p:spPr>
          <a:xfrm>
            <a:off x="461395" y="1510018"/>
            <a:ext cx="11494172" cy="4524315"/>
          </a:xfrm>
          <a:prstGeom prst="rect">
            <a:avLst/>
          </a:prstGeom>
          <a:noFill/>
        </p:spPr>
        <p:txBody>
          <a:bodyPr wrap="square" rtlCol="0">
            <a:spAutoFit/>
          </a:bodyPr>
          <a:lstStyle/>
          <a:p>
            <a:pPr marL="742950" indent="-742950">
              <a:buFont typeface="+mj-lt"/>
              <a:buAutoNum type="arabicPeriod"/>
            </a:pPr>
            <a:r>
              <a:rPr lang="en-US" altLang="zh-HK" sz="3600" dirty="0" smtClean="0"/>
              <a:t>Forms of extreme nationalism – Nationalism had become extreme in Europe. People supported the </a:t>
            </a:r>
            <a:r>
              <a:rPr lang="en-US" altLang="zh-HK" sz="3600" dirty="0" smtClean="0">
                <a:solidFill>
                  <a:schemeClr val="accent1"/>
                </a:solidFill>
              </a:rPr>
              <a:t>territorial expansion (</a:t>
            </a:r>
            <a:r>
              <a:rPr lang="zh-TW" altLang="en-US" sz="3600" dirty="0" smtClean="0">
                <a:solidFill>
                  <a:srgbClr val="FFFF00"/>
                </a:solidFill>
                <a:latin typeface="微軟正黑體" panose="020B0604030504040204" pitchFamily="34" charset="-120"/>
                <a:ea typeface="微軟正黑體" panose="020B0604030504040204" pitchFamily="34" charset="-120"/>
              </a:rPr>
              <a:t>恐怖擴張</a:t>
            </a:r>
            <a:r>
              <a:rPr lang="en-US" altLang="zh-HK" sz="3600" dirty="0" smtClean="0">
                <a:solidFill>
                  <a:schemeClr val="accent1"/>
                </a:solidFill>
              </a:rPr>
              <a:t>) </a:t>
            </a:r>
            <a:r>
              <a:rPr lang="en-US" altLang="zh-HK" sz="3600" dirty="0" smtClean="0"/>
              <a:t>of their countries and </a:t>
            </a:r>
            <a:r>
              <a:rPr lang="en-US" altLang="zh-HK" sz="3600" dirty="0" smtClean="0">
                <a:solidFill>
                  <a:schemeClr val="accent6"/>
                </a:solidFill>
              </a:rPr>
              <a:t>the use of force </a:t>
            </a:r>
            <a:r>
              <a:rPr lang="en-US" altLang="zh-HK" sz="3600" dirty="0" smtClean="0"/>
              <a:t>to solve conflicts.</a:t>
            </a:r>
          </a:p>
          <a:p>
            <a:pPr marL="742950" indent="-742950">
              <a:buFont typeface="+mj-lt"/>
              <a:buAutoNum type="arabicPeriod"/>
            </a:pPr>
            <a:r>
              <a:rPr lang="en-US" altLang="zh-HK" sz="3600" dirty="0" smtClean="0"/>
              <a:t>Effects of extreme nationalism – Extreme nationalism intensified the tensions among the European powers. It led to many crises (</a:t>
            </a:r>
            <a:r>
              <a:rPr lang="zh-TW" altLang="en-US" sz="3600" dirty="0" smtClean="0">
                <a:latin typeface="微軟正黑體" panose="020B0604030504040204" pitchFamily="34" charset="-120"/>
                <a:ea typeface="微軟正黑體" panose="020B0604030504040204" pitchFamily="34" charset="-120"/>
              </a:rPr>
              <a:t>危機</a:t>
            </a:r>
            <a:r>
              <a:rPr lang="en-US" altLang="zh-HK" sz="3600" dirty="0" smtClean="0"/>
              <a:t>) in </a:t>
            </a:r>
            <a:r>
              <a:rPr lang="en-US" altLang="zh-HK" sz="3600" dirty="0" smtClean="0">
                <a:solidFill>
                  <a:srgbClr val="FFFF00"/>
                </a:solidFill>
              </a:rPr>
              <a:t>Africa</a:t>
            </a:r>
            <a:r>
              <a:rPr lang="en-US" altLang="zh-HK" sz="3600" dirty="0" smtClean="0"/>
              <a:t> (</a:t>
            </a:r>
            <a:r>
              <a:rPr lang="zh-TW" altLang="en-US" sz="3600" dirty="0" smtClean="0">
                <a:latin typeface="微軟正黑體" panose="020B0604030504040204" pitchFamily="34" charset="-120"/>
                <a:ea typeface="微軟正黑體" panose="020B0604030504040204" pitchFamily="34" charset="-120"/>
              </a:rPr>
              <a:t>非洲</a:t>
            </a:r>
            <a:r>
              <a:rPr lang="en-US" altLang="zh-HK" sz="3600" dirty="0" smtClean="0"/>
              <a:t>) and </a:t>
            </a:r>
            <a:r>
              <a:rPr lang="en-US" altLang="zh-HK" sz="3600" dirty="0" smtClean="0">
                <a:solidFill>
                  <a:schemeClr val="accent1"/>
                </a:solidFill>
              </a:rPr>
              <a:t>the Balkan Peninsula </a:t>
            </a:r>
            <a:r>
              <a:rPr lang="en-US" altLang="zh-TW" sz="3600" dirty="0" smtClean="0">
                <a:solidFill>
                  <a:schemeClr val="accent1"/>
                </a:solidFill>
              </a:rPr>
              <a:t>(</a:t>
            </a:r>
            <a:r>
              <a:rPr lang="zh-TW" altLang="en-US" sz="3600" dirty="0" smtClean="0">
                <a:solidFill>
                  <a:schemeClr val="accent1"/>
                </a:solidFill>
                <a:latin typeface="微軟正黑體" panose="020B0604030504040204" pitchFamily="34" charset="-120"/>
                <a:ea typeface="微軟正黑體" panose="020B0604030504040204" pitchFamily="34" charset="-120"/>
              </a:rPr>
              <a:t>巴爾幹半島</a:t>
            </a:r>
            <a:r>
              <a:rPr lang="en-US" altLang="zh-TW" sz="3600" dirty="0" smtClean="0">
                <a:solidFill>
                  <a:schemeClr val="accent1"/>
                </a:solidFill>
              </a:rPr>
              <a:t>)</a:t>
            </a:r>
            <a:r>
              <a:rPr lang="en-US" altLang="zh-HK" sz="3600" dirty="0" smtClean="0"/>
              <a:t>.</a:t>
            </a:r>
            <a:endParaRPr lang="zh-HK" altLang="en-US" sz="3600" dirty="0"/>
          </a:p>
        </p:txBody>
      </p:sp>
    </p:spTree>
    <p:extLst>
      <p:ext uri="{BB962C8B-B14F-4D97-AF65-F5344CB8AC3E}">
        <p14:creationId xmlns:p14="http://schemas.microsoft.com/office/powerpoint/2010/main" val="4543172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30287" y="2700866"/>
            <a:ext cx="10131425" cy="1456267"/>
          </a:xfrm>
        </p:spPr>
        <p:txBody>
          <a:bodyPr>
            <a:noAutofit/>
          </a:bodyPr>
          <a:lstStyle/>
          <a:p>
            <a:r>
              <a:rPr lang="en-US" altLang="zh-HK" sz="6000" dirty="0" smtClean="0"/>
              <a:t>Events leading to the war</a:t>
            </a:r>
            <a:endParaRPr lang="zh-HK" altLang="en-US" sz="6000" dirty="0"/>
          </a:p>
        </p:txBody>
      </p:sp>
    </p:spTree>
    <p:extLst>
      <p:ext uri="{BB962C8B-B14F-4D97-AF65-F5344CB8AC3E}">
        <p14:creationId xmlns:p14="http://schemas.microsoft.com/office/powerpoint/2010/main" val="17305239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5002331"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Pre-war crises (</a:t>
            </a:r>
            <a:r>
              <a:rPr lang="zh-TW" altLang="en-US" sz="4400" dirty="0" smtClean="0">
                <a:latin typeface="微軟正黑體" panose="020B0604030504040204" pitchFamily="34" charset="-120"/>
                <a:ea typeface="微軟正黑體" panose="020B0604030504040204" pitchFamily="34" charset="-120"/>
                <a:cs typeface="Arial" panose="020B0604020202020204" pitchFamily="34" charset="0"/>
              </a:rPr>
              <a:t>危機</a:t>
            </a:r>
            <a:r>
              <a:rPr lang="en-US" altLang="zh-HK" sz="4400" dirty="0" smtClean="0">
                <a:cs typeface="Arial" panose="020B0604020202020204" pitchFamily="34" charset="0"/>
              </a:rPr>
              <a:t>)</a:t>
            </a:r>
            <a:endParaRPr lang="zh-HK" altLang="en-US" sz="4400" dirty="0">
              <a:cs typeface="Arial" panose="020B0604020202020204" pitchFamily="34" charset="0"/>
            </a:endParaRPr>
          </a:p>
        </p:txBody>
      </p:sp>
      <p:sp>
        <p:nvSpPr>
          <p:cNvPr id="5" name="文字方塊 4"/>
          <p:cNvSpPr txBox="1"/>
          <p:nvPr/>
        </p:nvSpPr>
        <p:spPr>
          <a:xfrm>
            <a:off x="461395" y="1510018"/>
            <a:ext cx="11494172" cy="4401205"/>
          </a:xfrm>
          <a:prstGeom prst="rect">
            <a:avLst/>
          </a:prstGeom>
          <a:noFill/>
        </p:spPr>
        <p:txBody>
          <a:bodyPr wrap="square" rtlCol="0">
            <a:spAutoFit/>
          </a:bodyPr>
          <a:lstStyle/>
          <a:p>
            <a:pPr marL="742950" indent="-742950">
              <a:buFont typeface="+mj-lt"/>
              <a:buAutoNum type="arabicPeriod"/>
            </a:pPr>
            <a:r>
              <a:rPr lang="en-US" altLang="zh-HK" sz="2800" dirty="0" smtClean="0"/>
              <a:t>The First Moroccan (</a:t>
            </a:r>
            <a:r>
              <a:rPr lang="zh-HK" altLang="en-US" sz="2800" dirty="0">
                <a:latin typeface="微軟正黑體" panose="020B0604030504040204" pitchFamily="34" charset="-120"/>
                <a:ea typeface="微軟正黑體" panose="020B0604030504040204" pitchFamily="34" charset="-120"/>
              </a:rPr>
              <a:t>摩洛哥</a:t>
            </a:r>
            <a:r>
              <a:rPr lang="en-US" altLang="zh-HK" sz="2800" dirty="0" smtClean="0"/>
              <a:t>) Crisis – </a:t>
            </a:r>
            <a:r>
              <a:rPr lang="en-US" altLang="zh-HK" sz="2800" dirty="0" smtClean="0">
                <a:solidFill>
                  <a:schemeClr val="accent1"/>
                </a:solidFill>
              </a:rPr>
              <a:t>Germany</a:t>
            </a:r>
            <a:r>
              <a:rPr lang="en-US" altLang="zh-HK" sz="2800" dirty="0" smtClean="0"/>
              <a:t> and </a:t>
            </a:r>
            <a:r>
              <a:rPr lang="en-US" altLang="zh-HK" sz="2800" dirty="0" smtClean="0">
                <a:solidFill>
                  <a:srgbClr val="FFFF00"/>
                </a:solidFill>
              </a:rPr>
              <a:t>France</a:t>
            </a:r>
            <a:r>
              <a:rPr lang="en-US" altLang="zh-HK" sz="2800" dirty="0" smtClean="0"/>
              <a:t> competed to expand their influence in </a:t>
            </a:r>
            <a:r>
              <a:rPr lang="en-US" altLang="zh-HK" sz="2800" dirty="0" smtClean="0">
                <a:solidFill>
                  <a:schemeClr val="accent3"/>
                </a:solidFill>
              </a:rPr>
              <a:t>Morocco</a:t>
            </a:r>
            <a:r>
              <a:rPr lang="en-US" altLang="zh-HK" sz="2800" dirty="0" smtClean="0"/>
              <a:t>. </a:t>
            </a:r>
            <a:r>
              <a:rPr lang="en-US" altLang="zh-HK" sz="2800" dirty="0" smtClean="0">
                <a:solidFill>
                  <a:schemeClr val="accent2"/>
                </a:solidFill>
              </a:rPr>
              <a:t>Kaiser William II </a:t>
            </a:r>
            <a:r>
              <a:rPr lang="en-US" altLang="zh-HK" sz="2800" dirty="0" smtClean="0"/>
              <a:t>(German) visited Morocco to show his support for the independence of Morocco. The First Moroccan Crisis broke out (</a:t>
            </a:r>
            <a:r>
              <a:rPr lang="zh-TW" altLang="en-US" sz="2800" dirty="0" smtClean="0">
                <a:latin typeface="微軟正黑體" panose="020B0604030504040204" pitchFamily="34" charset="-120"/>
                <a:ea typeface="微軟正黑體" panose="020B0604030504040204" pitchFamily="34" charset="-120"/>
              </a:rPr>
              <a:t>第一次</a:t>
            </a:r>
            <a:r>
              <a:rPr lang="zh-HK" altLang="en-US" sz="2800" dirty="0" smtClean="0">
                <a:latin typeface="微軟正黑體" panose="020B0604030504040204" pitchFamily="34" charset="-120"/>
                <a:ea typeface="微軟正黑體" panose="020B0604030504040204" pitchFamily="34" charset="-120"/>
              </a:rPr>
              <a:t>摩洛哥危機</a:t>
            </a:r>
            <a:r>
              <a:rPr lang="zh-TW" altLang="en-US" sz="2800" dirty="0" smtClean="0">
                <a:latin typeface="微軟正黑體" panose="020B0604030504040204" pitchFamily="34" charset="-120"/>
                <a:ea typeface="微軟正黑體" panose="020B0604030504040204" pitchFamily="34" charset="-120"/>
              </a:rPr>
              <a:t>爆發</a:t>
            </a:r>
            <a:r>
              <a:rPr lang="en-US" altLang="zh-HK" sz="2800" dirty="0" smtClean="0"/>
              <a:t>). </a:t>
            </a:r>
            <a:r>
              <a:rPr lang="en-US" altLang="zh-TW" sz="2800" dirty="0" smtClean="0"/>
              <a:t>France, Britain and Russia joined together against Germany.</a:t>
            </a:r>
          </a:p>
          <a:p>
            <a:pPr marL="742950" indent="-742950">
              <a:buFont typeface="+mj-lt"/>
              <a:buAutoNum type="arabicPeriod"/>
            </a:pPr>
            <a:r>
              <a:rPr lang="en-US" altLang="zh-HK" sz="2800" dirty="0" smtClean="0"/>
              <a:t>The Second Moroccan </a:t>
            </a:r>
            <a:r>
              <a:rPr lang="en-US" altLang="zh-HK" sz="2800" dirty="0"/>
              <a:t>(</a:t>
            </a:r>
            <a:r>
              <a:rPr lang="zh-HK" altLang="en-US" sz="2800" dirty="0">
                <a:latin typeface="微軟正黑體" panose="020B0604030504040204" pitchFamily="34" charset="-120"/>
                <a:ea typeface="微軟正黑體" panose="020B0604030504040204" pitchFamily="34" charset="-120"/>
              </a:rPr>
              <a:t>摩洛哥</a:t>
            </a:r>
            <a:r>
              <a:rPr lang="en-US" altLang="zh-HK" sz="2800" dirty="0"/>
              <a:t>) </a:t>
            </a:r>
            <a:r>
              <a:rPr lang="en-US" altLang="zh-HK" sz="2800" dirty="0" smtClean="0"/>
              <a:t>Crisis – </a:t>
            </a:r>
            <a:r>
              <a:rPr lang="en-US" altLang="zh-HK" sz="2800" dirty="0" smtClean="0">
                <a:solidFill>
                  <a:srgbClr val="FFFF00"/>
                </a:solidFill>
              </a:rPr>
              <a:t>France</a:t>
            </a:r>
            <a:r>
              <a:rPr lang="en-US" altLang="zh-HK" sz="2800" dirty="0" smtClean="0"/>
              <a:t> sent troops (</a:t>
            </a:r>
            <a:r>
              <a:rPr lang="zh-TW" altLang="en-US" sz="2800" dirty="0" smtClean="0">
                <a:latin typeface="微軟正黑體" panose="020B0604030504040204" pitchFamily="34" charset="-120"/>
                <a:ea typeface="微軟正黑體" panose="020B0604030504040204" pitchFamily="34" charset="-120"/>
              </a:rPr>
              <a:t>軍隊</a:t>
            </a:r>
            <a:r>
              <a:rPr lang="en-US" altLang="zh-HK" sz="2800" dirty="0" smtClean="0"/>
              <a:t>) to Morocco. </a:t>
            </a:r>
            <a:r>
              <a:rPr lang="en-US" altLang="zh-HK" sz="2800" dirty="0" smtClean="0">
                <a:solidFill>
                  <a:srgbClr val="FFC000"/>
                </a:solidFill>
              </a:rPr>
              <a:t>Germany</a:t>
            </a:r>
            <a:r>
              <a:rPr lang="en-US" altLang="zh-HK" sz="2800" dirty="0" smtClean="0"/>
              <a:t> sent a gunboat </a:t>
            </a:r>
            <a:r>
              <a:rPr lang="en-US" altLang="zh-TW" sz="2800" dirty="0" smtClean="0"/>
              <a:t>(</a:t>
            </a:r>
            <a:r>
              <a:rPr lang="zh-TW" altLang="en-US" sz="2800" dirty="0" smtClean="0">
                <a:latin typeface="微軟正黑體" panose="020B0604030504040204" pitchFamily="34" charset="-120"/>
                <a:ea typeface="微軟正黑體" panose="020B0604030504040204" pitchFamily="34" charset="-120"/>
              </a:rPr>
              <a:t>戰艦</a:t>
            </a:r>
            <a:r>
              <a:rPr lang="en-US" altLang="zh-TW" sz="2800" dirty="0" smtClean="0"/>
              <a:t>) </a:t>
            </a:r>
            <a:r>
              <a:rPr lang="en-US" altLang="zh-HK" sz="2800" dirty="0" smtClean="0"/>
              <a:t>to the Moroccan port of </a:t>
            </a:r>
            <a:r>
              <a:rPr lang="en-US" altLang="zh-HK" sz="2800" dirty="0" smtClean="0">
                <a:solidFill>
                  <a:schemeClr val="accent3"/>
                </a:solidFill>
              </a:rPr>
              <a:t>Agadir </a:t>
            </a:r>
            <a:r>
              <a:rPr lang="en-US" altLang="zh-TW" sz="2800" dirty="0" smtClean="0">
                <a:solidFill>
                  <a:schemeClr val="accent3"/>
                </a:solidFill>
              </a:rPr>
              <a:t>(</a:t>
            </a:r>
            <a:r>
              <a:rPr lang="zh-TW" altLang="en-US" sz="2800" dirty="0" smtClean="0">
                <a:solidFill>
                  <a:schemeClr val="accent3"/>
                </a:solidFill>
                <a:latin typeface="微軟正黑體" panose="020B0604030504040204" pitchFamily="34" charset="-120"/>
                <a:ea typeface="微軟正黑體" panose="020B0604030504040204" pitchFamily="34" charset="-120"/>
              </a:rPr>
              <a:t>阿加迪爾</a:t>
            </a:r>
            <a:r>
              <a:rPr lang="en-US" altLang="zh-TW" sz="2800" dirty="0" smtClean="0">
                <a:solidFill>
                  <a:schemeClr val="accent3"/>
                </a:solidFill>
                <a:latin typeface="微軟正黑體" panose="020B0604030504040204" pitchFamily="34" charset="-120"/>
                <a:ea typeface="微軟正黑體" panose="020B0604030504040204" pitchFamily="34" charset="-120"/>
              </a:rPr>
              <a:t>,</a:t>
            </a:r>
            <a:r>
              <a:rPr lang="zh-HK" altLang="en-US" sz="2800" dirty="0">
                <a:latin typeface="微軟正黑體" panose="020B0604030504040204" pitchFamily="34" charset="-120"/>
                <a:ea typeface="微軟正黑體" panose="020B0604030504040204" pitchFamily="34" charset="-120"/>
              </a:rPr>
              <a:t>摩洛哥</a:t>
            </a:r>
            <a:r>
              <a:rPr lang="zh-TW" altLang="en-US" sz="2800" dirty="0" smtClean="0">
                <a:solidFill>
                  <a:schemeClr val="accent3"/>
                </a:solidFill>
                <a:latin typeface="微軟正黑體" panose="020B0604030504040204" pitchFamily="34" charset="-120"/>
                <a:ea typeface="微軟正黑體" panose="020B0604030504040204" pitchFamily="34" charset="-120"/>
              </a:rPr>
              <a:t>港口</a:t>
            </a:r>
            <a:r>
              <a:rPr lang="en-US" altLang="zh-TW" sz="2800" dirty="0" smtClean="0">
                <a:solidFill>
                  <a:schemeClr val="accent3"/>
                </a:solidFill>
              </a:rPr>
              <a:t>)</a:t>
            </a:r>
            <a:r>
              <a:rPr lang="en-US" altLang="zh-HK" sz="2800" dirty="0" smtClean="0"/>
              <a:t>.</a:t>
            </a:r>
            <a:r>
              <a:rPr lang="en-US" altLang="zh-HK" sz="2800" dirty="0"/>
              <a:t> The </a:t>
            </a:r>
            <a:r>
              <a:rPr lang="en-US" altLang="zh-HK" sz="2800" dirty="0" smtClean="0"/>
              <a:t>Second Moroccan </a:t>
            </a:r>
            <a:r>
              <a:rPr lang="en-US" altLang="zh-HK" sz="2800" dirty="0"/>
              <a:t>Crisis broke out </a:t>
            </a:r>
            <a:r>
              <a:rPr lang="en-US" altLang="zh-HK" sz="2800" dirty="0" smtClean="0"/>
              <a:t>(</a:t>
            </a:r>
            <a:r>
              <a:rPr lang="zh-TW" altLang="en-US" sz="2800" dirty="0" smtClean="0">
                <a:latin typeface="微軟正黑體" panose="020B0604030504040204" pitchFamily="34" charset="-120"/>
                <a:ea typeface="微軟正黑體" panose="020B0604030504040204" pitchFamily="34" charset="-120"/>
              </a:rPr>
              <a:t>第二次</a:t>
            </a:r>
            <a:r>
              <a:rPr lang="zh-HK" altLang="en-US" sz="2800" dirty="0" smtClean="0">
                <a:latin typeface="微軟正黑體" panose="020B0604030504040204" pitchFamily="34" charset="-120"/>
                <a:ea typeface="微軟正黑體" panose="020B0604030504040204" pitchFamily="34" charset="-120"/>
              </a:rPr>
              <a:t>摩洛哥</a:t>
            </a:r>
            <a:r>
              <a:rPr lang="zh-HK" altLang="en-US" sz="2800" dirty="0">
                <a:latin typeface="微軟正黑體" panose="020B0604030504040204" pitchFamily="34" charset="-120"/>
                <a:ea typeface="微軟正黑體" panose="020B0604030504040204" pitchFamily="34" charset="-120"/>
              </a:rPr>
              <a:t>危機</a:t>
            </a:r>
            <a:r>
              <a:rPr lang="zh-TW" altLang="en-US" sz="2800" dirty="0">
                <a:latin typeface="微軟正黑體" panose="020B0604030504040204" pitchFamily="34" charset="-120"/>
                <a:ea typeface="微軟正黑體" panose="020B0604030504040204" pitchFamily="34" charset="-120"/>
              </a:rPr>
              <a:t>爆發</a:t>
            </a:r>
            <a:r>
              <a:rPr lang="en-US" altLang="zh-HK" sz="2800" dirty="0" smtClean="0"/>
              <a:t>). Britain and France were prepared to go to war with Germany. </a:t>
            </a:r>
            <a:r>
              <a:rPr lang="en-US" altLang="zh-HK" sz="2800" dirty="0">
                <a:solidFill>
                  <a:schemeClr val="accent2"/>
                </a:solidFill>
              </a:rPr>
              <a:t>Kaiser William II </a:t>
            </a:r>
            <a:r>
              <a:rPr lang="en-US" altLang="zh-HK" sz="2800" dirty="0"/>
              <a:t>(German) </a:t>
            </a:r>
            <a:r>
              <a:rPr lang="en-US" altLang="zh-HK" sz="2800" dirty="0" smtClean="0"/>
              <a:t>agreed to give up.</a:t>
            </a:r>
          </a:p>
        </p:txBody>
      </p:sp>
    </p:spTree>
    <p:extLst>
      <p:ext uri="{BB962C8B-B14F-4D97-AF65-F5344CB8AC3E}">
        <p14:creationId xmlns:p14="http://schemas.microsoft.com/office/powerpoint/2010/main" val="217431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5002331"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Pre-war crises (</a:t>
            </a:r>
            <a:r>
              <a:rPr lang="zh-TW" altLang="en-US" sz="4400" dirty="0" smtClean="0">
                <a:latin typeface="微軟正黑體" panose="020B0604030504040204" pitchFamily="34" charset="-120"/>
                <a:ea typeface="微軟正黑體" panose="020B0604030504040204" pitchFamily="34" charset="-120"/>
                <a:cs typeface="Arial" panose="020B0604020202020204" pitchFamily="34" charset="0"/>
              </a:rPr>
              <a:t>危機</a:t>
            </a:r>
            <a:r>
              <a:rPr lang="en-US" altLang="zh-HK" sz="4400" dirty="0" smtClean="0">
                <a:cs typeface="Arial" panose="020B0604020202020204" pitchFamily="34" charset="0"/>
              </a:rPr>
              <a:t>)</a:t>
            </a:r>
            <a:endParaRPr lang="zh-HK" altLang="en-US" sz="4400" dirty="0">
              <a:cs typeface="Arial" panose="020B0604020202020204" pitchFamily="34" charset="0"/>
            </a:endParaRPr>
          </a:p>
        </p:txBody>
      </p:sp>
      <p:sp>
        <p:nvSpPr>
          <p:cNvPr id="5" name="文字方塊 4"/>
          <p:cNvSpPr txBox="1"/>
          <p:nvPr/>
        </p:nvSpPr>
        <p:spPr>
          <a:xfrm>
            <a:off x="461395" y="1510018"/>
            <a:ext cx="11494172" cy="3108543"/>
          </a:xfrm>
          <a:prstGeom prst="rect">
            <a:avLst/>
          </a:prstGeom>
          <a:noFill/>
        </p:spPr>
        <p:txBody>
          <a:bodyPr wrap="square" rtlCol="0">
            <a:spAutoFit/>
          </a:bodyPr>
          <a:lstStyle/>
          <a:p>
            <a:pPr marL="742950" indent="-742950">
              <a:buFont typeface="+mj-lt"/>
              <a:buAutoNum type="arabicPeriod"/>
            </a:pPr>
            <a:r>
              <a:rPr lang="en-US" altLang="zh-HK" sz="2800" dirty="0" smtClean="0"/>
              <a:t>The </a:t>
            </a:r>
            <a:r>
              <a:rPr lang="en-US" altLang="zh-HK" sz="2800" b="1" dirty="0" smtClean="0">
                <a:solidFill>
                  <a:schemeClr val="accent1"/>
                </a:solidFill>
              </a:rPr>
              <a:t>Bosnian</a:t>
            </a:r>
            <a:r>
              <a:rPr lang="en-US" altLang="zh-HK" sz="2800" dirty="0" smtClean="0"/>
              <a:t> Crisis </a:t>
            </a:r>
            <a:r>
              <a:rPr lang="en-US" altLang="zh-HK" sz="2800" dirty="0"/>
              <a:t>(</a:t>
            </a:r>
            <a:r>
              <a:rPr lang="zh-TW" altLang="en-US" sz="2800" dirty="0">
                <a:latin typeface="微軟正黑體" panose="020B0604030504040204" pitchFamily="34" charset="-120"/>
                <a:ea typeface="微軟正黑體" panose="020B0604030504040204" pitchFamily="34" charset="-120"/>
              </a:rPr>
              <a:t>波斯尼亞危機</a:t>
            </a:r>
            <a:r>
              <a:rPr lang="en-US" altLang="zh-HK" sz="2800" dirty="0"/>
              <a:t>) </a:t>
            </a:r>
            <a:r>
              <a:rPr lang="en-US" altLang="zh-HK" sz="2800" dirty="0" smtClean="0"/>
              <a:t>– Austria-Hungary annexed (</a:t>
            </a:r>
            <a:r>
              <a:rPr lang="zh-TW" altLang="en-US" sz="2800" dirty="0" smtClean="0">
                <a:latin typeface="微軟正黑體" panose="020B0604030504040204" pitchFamily="34" charset="-120"/>
                <a:ea typeface="微軟正黑體" panose="020B0604030504040204" pitchFamily="34" charset="-120"/>
              </a:rPr>
              <a:t>吞併</a:t>
            </a:r>
            <a:r>
              <a:rPr lang="en-US" altLang="zh-HK" sz="2800" dirty="0" smtClean="0"/>
              <a:t>) Bosnia-Herzegovina </a:t>
            </a:r>
            <a:r>
              <a:rPr lang="en-US" altLang="zh-TW" sz="2800" dirty="0" smtClean="0"/>
              <a:t>(</a:t>
            </a:r>
            <a:r>
              <a:rPr lang="zh-TW" altLang="en-US" sz="2800" dirty="0">
                <a:latin typeface="微軟正黑體" panose="020B0604030504040204" pitchFamily="34" charset="-120"/>
                <a:ea typeface="微軟正黑體" panose="020B0604030504040204" pitchFamily="34" charset="-120"/>
              </a:rPr>
              <a:t>波斯尼</a:t>
            </a:r>
            <a:r>
              <a:rPr lang="zh-TW" altLang="en-US" sz="2800" dirty="0" smtClean="0">
                <a:latin typeface="微軟正黑體" panose="020B0604030504040204" pitchFamily="34" charset="-120"/>
                <a:ea typeface="微軟正黑體" panose="020B0604030504040204" pitchFamily="34" charset="-120"/>
              </a:rPr>
              <a:t>亞</a:t>
            </a:r>
            <a:r>
              <a:rPr lang="en-US" altLang="zh-TW" sz="2800" dirty="0" smtClean="0">
                <a:latin typeface="微軟正黑體" panose="020B0604030504040204" pitchFamily="34" charset="-120"/>
                <a:ea typeface="微軟正黑體" panose="020B0604030504040204" pitchFamily="34" charset="-120"/>
              </a:rPr>
              <a:t>-</a:t>
            </a:r>
            <a:r>
              <a:rPr lang="zh-HK" altLang="en-US" sz="2800" dirty="0">
                <a:latin typeface="微軟正黑體" panose="020B0604030504040204" pitchFamily="34" charset="-120"/>
                <a:ea typeface="微軟正黑體" panose="020B0604030504040204" pitchFamily="34" charset="-120"/>
              </a:rPr>
              <a:t>黑塞哥维那</a:t>
            </a:r>
            <a:r>
              <a:rPr lang="en-US" altLang="zh-TW" sz="2800" dirty="0" smtClean="0"/>
              <a:t>)</a:t>
            </a:r>
            <a:r>
              <a:rPr lang="en-US" altLang="zh-HK" sz="2800" dirty="0" smtClean="0"/>
              <a:t>. Serbia </a:t>
            </a:r>
            <a:r>
              <a:rPr lang="en-US" altLang="zh-TW" sz="2800" dirty="0" smtClean="0"/>
              <a:t>(</a:t>
            </a:r>
            <a:r>
              <a:rPr lang="zh-HK" altLang="en-US" sz="2800" dirty="0">
                <a:latin typeface="微軟正黑體" panose="020B0604030504040204" pitchFamily="34" charset="-120"/>
                <a:ea typeface="微軟正黑體" panose="020B0604030504040204" pitchFamily="34" charset="-120"/>
              </a:rPr>
              <a:t>塞爾維亞</a:t>
            </a:r>
            <a:r>
              <a:rPr lang="en-US" altLang="zh-TW" sz="2800" dirty="0" smtClean="0"/>
              <a:t>) </a:t>
            </a:r>
            <a:r>
              <a:rPr lang="en-US" altLang="zh-HK" sz="2800" dirty="0" smtClean="0"/>
              <a:t>was angry because it also wanted to get these two places. </a:t>
            </a:r>
            <a:r>
              <a:rPr lang="en-US" altLang="zh-HK" sz="2800" b="1" dirty="0" smtClean="0">
                <a:solidFill>
                  <a:srgbClr val="FFFF00"/>
                </a:solidFill>
              </a:rPr>
              <a:t>Russia</a:t>
            </a:r>
            <a:r>
              <a:rPr lang="en-US" altLang="zh-HK" sz="2800" dirty="0" smtClean="0"/>
              <a:t> helped Serbia and </a:t>
            </a:r>
            <a:r>
              <a:rPr lang="en-US" altLang="zh-HK" sz="2800" b="1" dirty="0" smtClean="0">
                <a:solidFill>
                  <a:schemeClr val="accent2"/>
                </a:solidFill>
              </a:rPr>
              <a:t>Germany</a:t>
            </a:r>
            <a:r>
              <a:rPr lang="en-US" altLang="zh-HK" sz="2800" dirty="0" smtClean="0"/>
              <a:t> helped Austria-Hungary. Finally, Russia advised Serbia to accept the annexation</a:t>
            </a:r>
            <a:r>
              <a:rPr lang="en-US" altLang="zh-HK" sz="2800" dirty="0"/>
              <a:t> (</a:t>
            </a:r>
            <a:r>
              <a:rPr lang="zh-TW" altLang="en-US" sz="2800" dirty="0">
                <a:latin typeface="微軟正黑體" panose="020B0604030504040204" pitchFamily="34" charset="-120"/>
                <a:ea typeface="微軟正黑體" panose="020B0604030504040204" pitchFamily="34" charset="-120"/>
              </a:rPr>
              <a:t>吞併</a:t>
            </a:r>
            <a:r>
              <a:rPr lang="en-US" altLang="zh-HK" sz="2800" dirty="0" smtClean="0"/>
              <a:t>).</a:t>
            </a:r>
          </a:p>
          <a:p>
            <a:pPr marL="742950" indent="-742950">
              <a:buFont typeface="+mj-lt"/>
              <a:buAutoNum type="arabicPeriod"/>
            </a:pPr>
            <a:r>
              <a:rPr lang="en-US" altLang="zh-HK" sz="2800" dirty="0" smtClean="0"/>
              <a:t>The First Balkan War (</a:t>
            </a:r>
            <a:r>
              <a:rPr lang="zh-TW" altLang="en-US" sz="2800" dirty="0" smtClean="0">
                <a:latin typeface="微軟正黑體" panose="020B0604030504040204" pitchFamily="34" charset="-120"/>
                <a:ea typeface="微軟正黑體" panose="020B0604030504040204" pitchFamily="34" charset="-120"/>
              </a:rPr>
              <a:t>第一次巴爾幹戰爭</a:t>
            </a:r>
            <a:r>
              <a:rPr lang="en-US" altLang="zh-HK" sz="2800" dirty="0" smtClean="0"/>
              <a:t>) – The league aimed to control the remaining Turkish territories in the Balkans.</a:t>
            </a:r>
          </a:p>
        </p:txBody>
      </p:sp>
      <p:sp>
        <p:nvSpPr>
          <p:cNvPr id="3" name="矩形 2"/>
          <p:cNvSpPr/>
          <p:nvPr/>
        </p:nvSpPr>
        <p:spPr>
          <a:xfrm>
            <a:off x="906011" y="4714613"/>
            <a:ext cx="4752527" cy="20212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HK" altLang="en-US" dirty="0"/>
          </a:p>
        </p:txBody>
      </p:sp>
      <p:sp>
        <p:nvSpPr>
          <p:cNvPr id="2" name="文字方塊 1"/>
          <p:cNvSpPr txBox="1"/>
          <p:nvPr/>
        </p:nvSpPr>
        <p:spPr>
          <a:xfrm>
            <a:off x="1018655" y="5291469"/>
            <a:ext cx="1736522" cy="36933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altLang="zh-HK" dirty="0" smtClean="0"/>
              <a:t>Serbia </a:t>
            </a:r>
            <a:r>
              <a:rPr lang="zh-HK" altLang="en-US" dirty="0" smtClean="0">
                <a:latin typeface="微軟正黑體" panose="020B0604030504040204" pitchFamily="34" charset="-120"/>
                <a:ea typeface="微軟正黑體" panose="020B0604030504040204" pitchFamily="34" charset="-120"/>
              </a:rPr>
              <a:t>塞爾維亞</a:t>
            </a:r>
            <a:endParaRPr lang="zh-HK" altLang="en-US" dirty="0">
              <a:latin typeface="微軟正黑體" panose="020B0604030504040204" pitchFamily="34" charset="-120"/>
              <a:ea typeface="微軟正黑體" panose="020B0604030504040204" pitchFamily="34" charset="-120"/>
            </a:endParaRPr>
          </a:p>
        </p:txBody>
      </p:sp>
      <p:sp>
        <p:nvSpPr>
          <p:cNvPr id="6" name="文字方塊 5"/>
          <p:cNvSpPr txBox="1"/>
          <p:nvPr/>
        </p:nvSpPr>
        <p:spPr>
          <a:xfrm>
            <a:off x="2980582" y="5504876"/>
            <a:ext cx="1935365"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altLang="zh-HK" dirty="0" smtClean="0"/>
              <a:t>Bulgaria </a:t>
            </a:r>
            <a:r>
              <a:rPr lang="zh-HK" altLang="en-US" dirty="0" smtClean="0">
                <a:latin typeface="微軟正黑體" panose="020B0604030504040204" pitchFamily="34" charset="-120"/>
                <a:ea typeface="微軟正黑體" panose="020B0604030504040204" pitchFamily="34" charset="-120"/>
              </a:rPr>
              <a:t>保加利亞</a:t>
            </a:r>
            <a:endParaRPr lang="zh-HK" altLang="en-US" dirty="0">
              <a:latin typeface="微軟正黑體" panose="020B0604030504040204" pitchFamily="34" charset="-120"/>
              <a:ea typeface="微軟正黑體" panose="020B0604030504040204" pitchFamily="34" charset="-120"/>
            </a:endParaRPr>
          </a:p>
        </p:txBody>
      </p:sp>
      <p:sp>
        <p:nvSpPr>
          <p:cNvPr id="7" name="文字方塊 6"/>
          <p:cNvSpPr txBox="1"/>
          <p:nvPr/>
        </p:nvSpPr>
        <p:spPr>
          <a:xfrm>
            <a:off x="1115618" y="6006162"/>
            <a:ext cx="2590331"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altLang="zh-HK" dirty="0" smtClean="0"/>
              <a:t>Montenegro </a:t>
            </a:r>
            <a:r>
              <a:rPr lang="zh-TW" altLang="en-US" dirty="0">
                <a:latin typeface="微軟正黑體" panose="020B0604030504040204" pitchFamily="34" charset="-120"/>
                <a:ea typeface="微軟正黑體" panose="020B0604030504040204" pitchFamily="34" charset="-120"/>
              </a:rPr>
              <a:t>門</a:t>
            </a:r>
            <a:r>
              <a:rPr lang="zh-HK" altLang="en-US" dirty="0" smtClean="0">
                <a:latin typeface="微軟正黑體" panose="020B0604030504040204" pitchFamily="34" charset="-120"/>
                <a:ea typeface="微軟正黑體" panose="020B0604030504040204" pitchFamily="34" charset="-120"/>
              </a:rPr>
              <a:t>特</a:t>
            </a:r>
            <a:r>
              <a:rPr lang="zh-TW" altLang="en-US" dirty="0" smtClean="0">
                <a:latin typeface="微軟正黑體" panose="020B0604030504040204" pitchFamily="34" charset="-120"/>
                <a:ea typeface="微軟正黑體" panose="020B0604030504040204" pitchFamily="34" charset="-120"/>
              </a:rPr>
              <a:t>尼</a:t>
            </a:r>
            <a:r>
              <a:rPr lang="zh-HK" altLang="en-US" dirty="0" smtClean="0">
                <a:latin typeface="微軟正黑體" panose="020B0604030504040204" pitchFamily="34" charset="-120"/>
                <a:ea typeface="微軟正黑體" panose="020B0604030504040204" pitchFamily="34" charset="-120"/>
              </a:rPr>
              <a:t>哥</a:t>
            </a:r>
            <a:r>
              <a:rPr lang="zh-HK" altLang="en-US" dirty="0">
                <a:latin typeface="微軟正黑體" panose="020B0604030504040204" pitchFamily="34" charset="-120"/>
                <a:ea typeface="微軟正黑體" panose="020B0604030504040204" pitchFamily="34" charset="-120"/>
              </a:rPr>
              <a:t>羅</a:t>
            </a:r>
          </a:p>
        </p:txBody>
      </p:sp>
      <p:sp>
        <p:nvSpPr>
          <p:cNvPr id="8" name="文字方塊 7"/>
          <p:cNvSpPr txBox="1"/>
          <p:nvPr/>
        </p:nvSpPr>
        <p:spPr>
          <a:xfrm>
            <a:off x="3813982" y="6260080"/>
            <a:ext cx="1736522" cy="36933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r>
              <a:rPr lang="en-US" altLang="zh-HK" dirty="0" smtClean="0"/>
              <a:t>Greece </a:t>
            </a:r>
            <a:r>
              <a:rPr lang="zh-HK" altLang="en-US" dirty="0" smtClean="0">
                <a:latin typeface="微軟正黑體" panose="020B0604030504040204" pitchFamily="34" charset="-120"/>
                <a:ea typeface="微軟正黑體" panose="020B0604030504040204" pitchFamily="34" charset="-120"/>
              </a:rPr>
              <a:t>希臘</a:t>
            </a:r>
            <a:endParaRPr lang="zh-HK" altLang="en-US" dirty="0">
              <a:latin typeface="微軟正黑體" panose="020B0604030504040204" pitchFamily="34" charset="-120"/>
              <a:ea typeface="微軟正黑體" panose="020B0604030504040204" pitchFamily="34" charset="-120"/>
            </a:endParaRPr>
          </a:p>
        </p:txBody>
      </p:sp>
      <p:sp>
        <p:nvSpPr>
          <p:cNvPr id="9" name="文字方塊 8"/>
          <p:cNvSpPr txBox="1"/>
          <p:nvPr/>
        </p:nvSpPr>
        <p:spPr>
          <a:xfrm>
            <a:off x="1778892" y="4830805"/>
            <a:ext cx="2735877" cy="369332"/>
          </a:xfrm>
          <a:prstGeom prst="rect">
            <a:avLst/>
          </a:prstGeom>
          <a:noFill/>
        </p:spPr>
        <p:txBody>
          <a:bodyPr wrap="none" rtlCol="0">
            <a:spAutoFit/>
          </a:bodyPr>
          <a:lstStyle/>
          <a:p>
            <a:r>
              <a:rPr lang="en-US" altLang="zh-HK" dirty="0" smtClean="0">
                <a:solidFill>
                  <a:schemeClr val="bg1"/>
                </a:solidFill>
              </a:rPr>
              <a:t>Balkan League </a:t>
            </a:r>
            <a:r>
              <a:rPr lang="zh-TW" altLang="en-US" dirty="0" smtClean="0">
                <a:solidFill>
                  <a:schemeClr val="bg1"/>
                </a:solidFill>
                <a:latin typeface="微軟正黑體" panose="020B0604030504040204" pitchFamily="34" charset="-120"/>
                <a:ea typeface="微軟正黑體" panose="020B0604030504040204" pitchFamily="34" charset="-120"/>
              </a:rPr>
              <a:t>巴爾幹同盟</a:t>
            </a:r>
            <a:endParaRPr lang="zh-HK" altLang="en-US" dirty="0">
              <a:solidFill>
                <a:schemeClr val="bg1"/>
              </a:solidFill>
              <a:latin typeface="微軟正黑體" panose="020B0604030504040204" pitchFamily="34" charset="-120"/>
              <a:ea typeface="微軟正黑體" panose="020B0604030504040204" pitchFamily="34" charset="-120"/>
            </a:endParaRPr>
          </a:p>
        </p:txBody>
      </p:sp>
      <p:sp>
        <p:nvSpPr>
          <p:cNvPr id="10" name="文字方塊 9"/>
          <p:cNvSpPr txBox="1"/>
          <p:nvPr/>
        </p:nvSpPr>
        <p:spPr>
          <a:xfrm>
            <a:off x="8040541" y="5077332"/>
            <a:ext cx="3024538" cy="369332"/>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en-US" altLang="zh-HK" dirty="0" smtClean="0"/>
              <a:t>Ottoman Empire </a:t>
            </a:r>
            <a:r>
              <a:rPr lang="zh-HK" altLang="en-US" dirty="0" smtClean="0">
                <a:latin typeface="微軟正黑體" panose="020B0604030504040204" pitchFamily="34" charset="-120"/>
                <a:ea typeface="微軟正黑體" panose="020B0604030504040204" pitchFamily="34" charset="-120"/>
              </a:rPr>
              <a:t>奧</a:t>
            </a:r>
            <a:r>
              <a:rPr lang="zh-HK" altLang="en-US" dirty="0">
                <a:latin typeface="微軟正黑體" panose="020B0604030504040204" pitchFamily="34" charset="-120"/>
                <a:ea typeface="微軟正黑體" panose="020B0604030504040204" pitchFamily="34" charset="-120"/>
              </a:rPr>
              <a:t>斯曼帝國</a:t>
            </a:r>
          </a:p>
        </p:txBody>
      </p:sp>
      <p:sp>
        <p:nvSpPr>
          <p:cNvPr id="11" name="向右箭號 10"/>
          <p:cNvSpPr/>
          <p:nvPr/>
        </p:nvSpPr>
        <p:spPr>
          <a:xfrm>
            <a:off x="6096000" y="4921614"/>
            <a:ext cx="1637109" cy="6859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HK" altLang="en-US"/>
          </a:p>
        </p:txBody>
      </p:sp>
      <p:sp>
        <p:nvSpPr>
          <p:cNvPr id="12" name="文字方塊 11"/>
          <p:cNvSpPr txBox="1"/>
          <p:nvPr/>
        </p:nvSpPr>
        <p:spPr>
          <a:xfrm>
            <a:off x="8816829" y="5454402"/>
            <a:ext cx="1623586" cy="369332"/>
          </a:xfrm>
          <a:prstGeom prst="rect">
            <a:avLst/>
          </a:prstGeom>
          <a:noFill/>
        </p:spPr>
        <p:txBody>
          <a:bodyPr wrap="none" rtlCol="0">
            <a:spAutoFit/>
          </a:bodyPr>
          <a:lstStyle/>
          <a:p>
            <a:r>
              <a:rPr lang="en-US" altLang="zh-HK" dirty="0" smtClean="0"/>
              <a:t>It was defeated</a:t>
            </a:r>
            <a:endParaRPr lang="zh-HK" altLang="en-US" dirty="0"/>
          </a:p>
        </p:txBody>
      </p:sp>
    </p:spTree>
    <p:extLst>
      <p:ext uri="{BB962C8B-B14F-4D97-AF65-F5344CB8AC3E}">
        <p14:creationId xmlns:p14="http://schemas.microsoft.com/office/powerpoint/2010/main" val="10514785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5002331"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Pre-war crises (</a:t>
            </a:r>
            <a:r>
              <a:rPr lang="zh-TW" altLang="en-US" sz="4400" dirty="0" smtClean="0">
                <a:latin typeface="微軟正黑體" panose="020B0604030504040204" pitchFamily="34" charset="-120"/>
                <a:ea typeface="微軟正黑體" panose="020B0604030504040204" pitchFamily="34" charset="-120"/>
                <a:cs typeface="Arial" panose="020B0604020202020204" pitchFamily="34" charset="0"/>
              </a:rPr>
              <a:t>危機</a:t>
            </a:r>
            <a:r>
              <a:rPr lang="en-US" altLang="zh-HK" sz="4400" dirty="0" smtClean="0">
                <a:cs typeface="Arial" panose="020B0604020202020204" pitchFamily="34" charset="0"/>
              </a:rPr>
              <a:t>)</a:t>
            </a:r>
            <a:endParaRPr lang="zh-HK" altLang="en-US" sz="4400" dirty="0">
              <a:cs typeface="Arial" panose="020B0604020202020204" pitchFamily="34" charset="0"/>
            </a:endParaRPr>
          </a:p>
        </p:txBody>
      </p:sp>
      <p:sp>
        <p:nvSpPr>
          <p:cNvPr id="5" name="文字方塊 4"/>
          <p:cNvSpPr txBox="1"/>
          <p:nvPr/>
        </p:nvSpPr>
        <p:spPr>
          <a:xfrm>
            <a:off x="461395" y="1510018"/>
            <a:ext cx="11494172" cy="954107"/>
          </a:xfrm>
          <a:prstGeom prst="rect">
            <a:avLst/>
          </a:prstGeom>
          <a:noFill/>
        </p:spPr>
        <p:txBody>
          <a:bodyPr wrap="square" rtlCol="0">
            <a:spAutoFit/>
          </a:bodyPr>
          <a:lstStyle/>
          <a:p>
            <a:pPr marL="742950" indent="-742950">
              <a:buFont typeface="+mj-lt"/>
              <a:buAutoNum type="arabicPeriod"/>
            </a:pPr>
            <a:r>
              <a:rPr lang="en-US" altLang="zh-HK" sz="2800" dirty="0" smtClean="0"/>
              <a:t>The Second Balkan War (</a:t>
            </a:r>
            <a:r>
              <a:rPr lang="zh-TW" altLang="en-US" sz="2800" dirty="0" smtClean="0">
                <a:latin typeface="微軟正黑體" panose="020B0604030504040204" pitchFamily="34" charset="-120"/>
                <a:ea typeface="微軟正黑體" panose="020B0604030504040204" pitchFamily="34" charset="-120"/>
              </a:rPr>
              <a:t>第二次巴爾幹戰爭</a:t>
            </a:r>
            <a:r>
              <a:rPr lang="en-US" altLang="zh-HK" sz="2800" dirty="0" smtClean="0"/>
              <a:t>) </a:t>
            </a:r>
            <a:r>
              <a:rPr lang="en-US" altLang="zh-TW" sz="2800" dirty="0" smtClean="0"/>
              <a:t>– Bulgaria wasn’t satisfied with its gain in the First Balkan War.</a:t>
            </a:r>
            <a:endParaRPr lang="en-US" altLang="zh-HK" sz="2800" dirty="0" smtClean="0"/>
          </a:p>
        </p:txBody>
      </p:sp>
      <p:sp>
        <p:nvSpPr>
          <p:cNvPr id="3" name="矩形 2"/>
          <p:cNvSpPr/>
          <p:nvPr/>
        </p:nvSpPr>
        <p:spPr>
          <a:xfrm>
            <a:off x="906011" y="2464125"/>
            <a:ext cx="4752527" cy="22566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HK" altLang="en-US" dirty="0"/>
          </a:p>
        </p:txBody>
      </p:sp>
      <p:sp>
        <p:nvSpPr>
          <p:cNvPr id="2" name="文字方塊 1"/>
          <p:cNvSpPr txBox="1"/>
          <p:nvPr/>
        </p:nvSpPr>
        <p:spPr>
          <a:xfrm>
            <a:off x="1018655" y="3183594"/>
            <a:ext cx="1736522" cy="36933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altLang="zh-HK" dirty="0" smtClean="0"/>
              <a:t>Serbia </a:t>
            </a:r>
            <a:r>
              <a:rPr lang="zh-HK" altLang="en-US" dirty="0" smtClean="0">
                <a:latin typeface="微軟正黑體" panose="020B0604030504040204" pitchFamily="34" charset="-120"/>
                <a:ea typeface="微軟正黑體" panose="020B0604030504040204" pitchFamily="34" charset="-120"/>
              </a:rPr>
              <a:t>塞爾維亞</a:t>
            </a:r>
            <a:endParaRPr lang="zh-HK" altLang="en-US" dirty="0">
              <a:latin typeface="微軟正黑體" panose="020B0604030504040204" pitchFamily="34" charset="-120"/>
              <a:ea typeface="微軟正黑體" panose="020B0604030504040204" pitchFamily="34" charset="-120"/>
            </a:endParaRPr>
          </a:p>
        </p:txBody>
      </p:sp>
      <p:sp>
        <p:nvSpPr>
          <p:cNvPr id="6" name="文字方塊 5"/>
          <p:cNvSpPr txBox="1"/>
          <p:nvPr/>
        </p:nvSpPr>
        <p:spPr>
          <a:xfrm>
            <a:off x="9357472" y="2900588"/>
            <a:ext cx="1935365"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altLang="zh-HK" dirty="0" smtClean="0"/>
              <a:t>Bulgaria </a:t>
            </a:r>
            <a:r>
              <a:rPr lang="zh-HK" altLang="en-US" dirty="0" smtClean="0">
                <a:latin typeface="微軟正黑體" panose="020B0604030504040204" pitchFamily="34" charset="-120"/>
                <a:ea typeface="微軟正黑體" panose="020B0604030504040204" pitchFamily="34" charset="-120"/>
              </a:rPr>
              <a:t>保加利亞</a:t>
            </a:r>
            <a:endParaRPr lang="zh-HK" altLang="en-US" dirty="0">
              <a:latin typeface="微軟正黑體" panose="020B0604030504040204" pitchFamily="34" charset="-120"/>
              <a:ea typeface="微軟正黑體" panose="020B0604030504040204" pitchFamily="34" charset="-120"/>
            </a:endParaRPr>
          </a:p>
        </p:txBody>
      </p:sp>
      <p:sp>
        <p:nvSpPr>
          <p:cNvPr id="7" name="文字方塊 6"/>
          <p:cNvSpPr txBox="1"/>
          <p:nvPr/>
        </p:nvSpPr>
        <p:spPr>
          <a:xfrm>
            <a:off x="1115618" y="3898287"/>
            <a:ext cx="2590331"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altLang="zh-HK" dirty="0" smtClean="0"/>
              <a:t>Montenegro </a:t>
            </a:r>
            <a:r>
              <a:rPr lang="zh-TW" altLang="en-US" dirty="0">
                <a:latin typeface="微軟正黑體" panose="020B0604030504040204" pitchFamily="34" charset="-120"/>
                <a:ea typeface="微軟正黑體" panose="020B0604030504040204" pitchFamily="34" charset="-120"/>
              </a:rPr>
              <a:t>門</a:t>
            </a:r>
            <a:r>
              <a:rPr lang="zh-HK" altLang="en-US" dirty="0" smtClean="0">
                <a:latin typeface="微軟正黑體" panose="020B0604030504040204" pitchFamily="34" charset="-120"/>
                <a:ea typeface="微軟正黑體" panose="020B0604030504040204" pitchFamily="34" charset="-120"/>
              </a:rPr>
              <a:t>特</a:t>
            </a:r>
            <a:r>
              <a:rPr lang="zh-TW" altLang="en-US" dirty="0" smtClean="0">
                <a:latin typeface="微軟正黑體" panose="020B0604030504040204" pitchFamily="34" charset="-120"/>
                <a:ea typeface="微軟正黑體" panose="020B0604030504040204" pitchFamily="34" charset="-120"/>
              </a:rPr>
              <a:t>尼</a:t>
            </a:r>
            <a:r>
              <a:rPr lang="zh-HK" altLang="en-US" dirty="0" smtClean="0">
                <a:latin typeface="微軟正黑體" panose="020B0604030504040204" pitchFamily="34" charset="-120"/>
                <a:ea typeface="微軟正黑體" panose="020B0604030504040204" pitchFamily="34" charset="-120"/>
              </a:rPr>
              <a:t>哥</a:t>
            </a:r>
            <a:r>
              <a:rPr lang="zh-HK" altLang="en-US" dirty="0">
                <a:latin typeface="微軟正黑體" panose="020B0604030504040204" pitchFamily="34" charset="-120"/>
                <a:ea typeface="微軟正黑體" panose="020B0604030504040204" pitchFamily="34" charset="-120"/>
              </a:rPr>
              <a:t>羅</a:t>
            </a:r>
          </a:p>
        </p:txBody>
      </p:sp>
      <p:sp>
        <p:nvSpPr>
          <p:cNvPr id="8" name="文字方塊 7"/>
          <p:cNvSpPr txBox="1"/>
          <p:nvPr/>
        </p:nvSpPr>
        <p:spPr>
          <a:xfrm>
            <a:off x="3813982" y="4152205"/>
            <a:ext cx="1736522" cy="36933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r>
              <a:rPr lang="en-US" altLang="zh-HK" dirty="0" smtClean="0"/>
              <a:t>Greece </a:t>
            </a:r>
            <a:r>
              <a:rPr lang="zh-HK" altLang="en-US" dirty="0" smtClean="0">
                <a:latin typeface="微軟正黑體" panose="020B0604030504040204" pitchFamily="34" charset="-120"/>
                <a:ea typeface="微軟正黑體" panose="020B0604030504040204" pitchFamily="34" charset="-120"/>
              </a:rPr>
              <a:t>希臘</a:t>
            </a:r>
            <a:endParaRPr lang="zh-HK" altLang="en-US" dirty="0">
              <a:latin typeface="微軟正黑體" panose="020B0604030504040204" pitchFamily="34" charset="-120"/>
              <a:ea typeface="微軟正黑體" panose="020B0604030504040204" pitchFamily="34" charset="-120"/>
            </a:endParaRPr>
          </a:p>
        </p:txBody>
      </p:sp>
      <p:sp>
        <p:nvSpPr>
          <p:cNvPr id="10" name="文字方塊 9"/>
          <p:cNvSpPr txBox="1"/>
          <p:nvPr/>
        </p:nvSpPr>
        <p:spPr>
          <a:xfrm>
            <a:off x="4038235" y="3164832"/>
            <a:ext cx="3024538" cy="369332"/>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en-US" altLang="zh-HK" dirty="0" smtClean="0"/>
              <a:t>Ottoman Empire </a:t>
            </a:r>
            <a:r>
              <a:rPr lang="zh-HK" altLang="en-US" dirty="0" smtClean="0">
                <a:latin typeface="微軟正黑體" panose="020B0604030504040204" pitchFamily="34" charset="-120"/>
                <a:ea typeface="微軟正黑體" panose="020B0604030504040204" pitchFamily="34" charset="-120"/>
              </a:rPr>
              <a:t>奧</a:t>
            </a:r>
            <a:r>
              <a:rPr lang="zh-HK" altLang="en-US" dirty="0">
                <a:latin typeface="微軟正黑體" panose="020B0604030504040204" pitchFamily="34" charset="-120"/>
                <a:ea typeface="微軟正黑體" panose="020B0604030504040204" pitchFamily="34" charset="-120"/>
              </a:rPr>
              <a:t>斯曼帝國</a:t>
            </a:r>
          </a:p>
        </p:txBody>
      </p:sp>
      <p:sp>
        <p:nvSpPr>
          <p:cNvPr id="11" name="向右箭號 10"/>
          <p:cNvSpPr/>
          <p:nvPr/>
        </p:nvSpPr>
        <p:spPr>
          <a:xfrm>
            <a:off x="7449424" y="3006522"/>
            <a:ext cx="1642701" cy="6859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HK" altLang="en-US"/>
          </a:p>
        </p:txBody>
      </p:sp>
      <p:sp>
        <p:nvSpPr>
          <p:cNvPr id="12" name="文字方塊 11"/>
          <p:cNvSpPr txBox="1"/>
          <p:nvPr/>
        </p:nvSpPr>
        <p:spPr>
          <a:xfrm>
            <a:off x="9480816" y="3346410"/>
            <a:ext cx="1623586" cy="369332"/>
          </a:xfrm>
          <a:prstGeom prst="rect">
            <a:avLst/>
          </a:prstGeom>
          <a:noFill/>
        </p:spPr>
        <p:txBody>
          <a:bodyPr wrap="none" rtlCol="0">
            <a:spAutoFit/>
          </a:bodyPr>
          <a:lstStyle/>
          <a:p>
            <a:r>
              <a:rPr lang="en-US" altLang="zh-HK" dirty="0" smtClean="0"/>
              <a:t>It was defeated</a:t>
            </a:r>
            <a:endParaRPr lang="zh-HK" altLang="en-US" dirty="0"/>
          </a:p>
        </p:txBody>
      </p:sp>
      <p:sp>
        <p:nvSpPr>
          <p:cNvPr id="13" name="文字方塊 12"/>
          <p:cNvSpPr txBox="1"/>
          <p:nvPr/>
        </p:nvSpPr>
        <p:spPr>
          <a:xfrm>
            <a:off x="327171" y="4885660"/>
            <a:ext cx="11494172" cy="1815882"/>
          </a:xfrm>
          <a:prstGeom prst="rect">
            <a:avLst/>
          </a:prstGeom>
          <a:noFill/>
        </p:spPr>
        <p:txBody>
          <a:bodyPr wrap="square" rtlCol="0">
            <a:spAutoFit/>
          </a:bodyPr>
          <a:lstStyle/>
          <a:p>
            <a:r>
              <a:rPr lang="en-US" altLang="zh-HK" sz="2800" dirty="0" smtClean="0"/>
              <a:t>2.	After the First Balkan War, Austria-Hungary insisted on forming a new country, Albania (</a:t>
            </a:r>
            <a:r>
              <a:rPr lang="zh-TW" altLang="en-US" sz="2800" dirty="0" smtClean="0">
                <a:latin typeface="微軟正黑體" panose="020B0604030504040204" pitchFamily="34" charset="-120"/>
                <a:ea typeface="微軟正黑體" panose="020B0604030504040204" pitchFamily="34" charset="-120"/>
              </a:rPr>
              <a:t>阿爾巴尼</a:t>
            </a:r>
            <a:r>
              <a:rPr lang="zh-TW" altLang="en-US" sz="2800" dirty="0">
                <a:latin typeface="微軟正黑體" panose="020B0604030504040204" pitchFamily="34" charset="-120"/>
                <a:ea typeface="微軟正黑體" panose="020B0604030504040204" pitchFamily="34" charset="-120"/>
              </a:rPr>
              <a:t>亞</a:t>
            </a:r>
            <a:r>
              <a:rPr lang="en-US" altLang="zh-HK" sz="2800" dirty="0" smtClean="0"/>
              <a:t>). Serbia (</a:t>
            </a:r>
            <a:r>
              <a:rPr lang="zh-HK" altLang="en-US" sz="2800" dirty="0">
                <a:latin typeface="微軟正黑體" panose="020B0604030504040204" pitchFamily="34" charset="-120"/>
                <a:ea typeface="微軟正黑體" panose="020B0604030504040204" pitchFamily="34" charset="-120"/>
              </a:rPr>
              <a:t>塞爾維亞</a:t>
            </a:r>
            <a:r>
              <a:rPr lang="en-US" altLang="zh-HK" sz="2800" dirty="0" smtClean="0"/>
              <a:t>) was greatly enlarged territorially after the Balkan wars. Its nationalism (</a:t>
            </a:r>
            <a:r>
              <a:rPr lang="zh-TW" altLang="en-US" sz="2800" dirty="0" smtClean="0">
                <a:latin typeface="微軟正黑體" panose="020B0604030504040204" pitchFamily="34" charset="-120"/>
                <a:ea typeface="微軟正黑體" panose="020B0604030504040204" pitchFamily="34" charset="-120"/>
              </a:rPr>
              <a:t>民族主義</a:t>
            </a:r>
            <a:r>
              <a:rPr lang="en-US" altLang="zh-HK" sz="2800" dirty="0" smtClean="0"/>
              <a:t>) grew stronger and became more anti-Austrian.</a:t>
            </a:r>
          </a:p>
        </p:txBody>
      </p:sp>
    </p:spTree>
    <p:extLst>
      <p:ext uri="{BB962C8B-B14F-4D97-AF65-F5344CB8AC3E}">
        <p14:creationId xmlns:p14="http://schemas.microsoft.com/office/powerpoint/2010/main" val="40231003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6853992"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Sarajevo (</a:t>
            </a:r>
            <a:r>
              <a:rPr lang="zh-HK" altLang="en-US" sz="4400" dirty="0">
                <a:latin typeface="微軟正黑體" panose="020B0604030504040204" pitchFamily="34" charset="-120"/>
                <a:ea typeface="微軟正黑體" panose="020B0604030504040204" pitchFamily="34" charset="-120"/>
                <a:cs typeface="Arial" panose="020B0604020202020204" pitchFamily="34" charset="0"/>
              </a:rPr>
              <a:t>薩拉熱窩</a:t>
            </a:r>
            <a:r>
              <a:rPr lang="en-US" altLang="zh-HK" sz="4400" dirty="0" smtClean="0">
                <a:cs typeface="Arial" panose="020B0604020202020204" pitchFamily="34" charset="0"/>
              </a:rPr>
              <a:t>) Incident</a:t>
            </a:r>
            <a:endParaRPr lang="zh-HK" altLang="en-US" sz="4400" dirty="0">
              <a:cs typeface="Arial" panose="020B0604020202020204" pitchFamily="34" charset="0"/>
            </a:endParaRPr>
          </a:p>
        </p:txBody>
      </p:sp>
      <p:sp>
        <p:nvSpPr>
          <p:cNvPr id="5" name="文字方塊 4"/>
          <p:cNvSpPr txBox="1"/>
          <p:nvPr/>
        </p:nvSpPr>
        <p:spPr>
          <a:xfrm>
            <a:off x="461395" y="1510018"/>
            <a:ext cx="11494172" cy="3108543"/>
          </a:xfrm>
          <a:prstGeom prst="rect">
            <a:avLst/>
          </a:prstGeom>
          <a:noFill/>
        </p:spPr>
        <p:txBody>
          <a:bodyPr wrap="square" rtlCol="0">
            <a:spAutoFit/>
          </a:bodyPr>
          <a:lstStyle/>
          <a:p>
            <a:pPr marL="742950" indent="-742950">
              <a:buFont typeface="+mj-lt"/>
              <a:buAutoNum type="arabicPeriod"/>
            </a:pPr>
            <a:r>
              <a:rPr lang="en-US" altLang="zh-HK" sz="2800" dirty="0" smtClean="0">
                <a:cs typeface="Arial" panose="020B0604020202020204" pitchFamily="34" charset="0"/>
              </a:rPr>
              <a:t>Sarajevo (</a:t>
            </a:r>
            <a:r>
              <a:rPr lang="zh-HK" altLang="en-US" sz="2800" dirty="0" smtClean="0">
                <a:latin typeface="微軟正黑體" panose="020B0604030504040204" pitchFamily="34" charset="-120"/>
                <a:ea typeface="微軟正黑體" panose="020B0604030504040204" pitchFamily="34" charset="-120"/>
                <a:cs typeface="Arial" panose="020B0604020202020204" pitchFamily="34" charset="0"/>
              </a:rPr>
              <a:t>薩</a:t>
            </a:r>
            <a:r>
              <a:rPr lang="zh-HK" altLang="en-US" sz="2800" dirty="0">
                <a:latin typeface="微軟正黑體" panose="020B0604030504040204" pitchFamily="34" charset="-120"/>
                <a:ea typeface="微軟正黑體" panose="020B0604030504040204" pitchFamily="34" charset="-120"/>
                <a:cs typeface="Arial" panose="020B0604020202020204" pitchFamily="34" charset="0"/>
              </a:rPr>
              <a:t>拉熱</a:t>
            </a:r>
            <a:r>
              <a:rPr lang="zh-HK" altLang="en-US" sz="2800" dirty="0" smtClean="0">
                <a:latin typeface="微軟正黑體" panose="020B0604030504040204" pitchFamily="34" charset="-120"/>
                <a:ea typeface="微軟正黑體" panose="020B0604030504040204" pitchFamily="34" charset="-120"/>
                <a:cs typeface="Arial" panose="020B0604020202020204" pitchFamily="34" charset="0"/>
              </a:rPr>
              <a:t>窩</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a:t>
            </a:r>
            <a:r>
              <a:rPr lang="zh-HK" altLang="en-US" sz="2800" dirty="0" smtClean="0">
                <a:latin typeface="微軟正黑體" panose="020B0604030504040204" pitchFamily="34" charset="-120"/>
                <a:ea typeface="微軟正黑體" panose="020B0604030504040204" pitchFamily="34" charset="-120"/>
                <a:cs typeface="Arial" panose="020B0604020202020204" pitchFamily="34" charset="0"/>
              </a:rPr>
              <a:t> </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is the capital of Bosnia (</a:t>
            </a:r>
            <a:r>
              <a:rPr lang="zh-HK" altLang="en-US" sz="2800" dirty="0">
                <a:latin typeface="微軟正黑體" panose="020B0604030504040204" pitchFamily="34" charset="-120"/>
                <a:ea typeface="微軟正黑體" panose="020B0604030504040204" pitchFamily="34" charset="-120"/>
                <a:cs typeface="Arial" panose="020B0604020202020204" pitchFamily="34" charset="0"/>
              </a:rPr>
              <a:t>波斯尼亞</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 , a Bosnian student </a:t>
            </a:r>
            <a:r>
              <a:rPr lang="en-US" altLang="zh-HK" sz="2800" dirty="0" err="1" smtClean="0">
                <a:solidFill>
                  <a:schemeClr val="accent2"/>
                </a:solidFill>
                <a:latin typeface="微軟正黑體" panose="020B0604030504040204" pitchFamily="34" charset="-120"/>
                <a:ea typeface="微軟正黑體" panose="020B0604030504040204" pitchFamily="34" charset="-120"/>
                <a:cs typeface="Arial" panose="020B0604020202020204" pitchFamily="34" charset="0"/>
              </a:rPr>
              <a:t>Princip</a:t>
            </a:r>
            <a:r>
              <a:rPr lang="en-US" altLang="zh-HK" sz="2800" dirty="0" smtClean="0">
                <a:solidFill>
                  <a:schemeClr val="accent2"/>
                </a:solidFill>
                <a:latin typeface="微軟正黑體" panose="020B0604030504040204" pitchFamily="34" charset="-120"/>
                <a:ea typeface="微軟正黑體" panose="020B0604030504040204" pitchFamily="34" charset="-120"/>
                <a:cs typeface="Arial" panose="020B0604020202020204" pitchFamily="34" charset="0"/>
              </a:rPr>
              <a:t> </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assassinated (</a:t>
            </a:r>
            <a:r>
              <a:rPr lang="zh-HK" altLang="en-US" sz="2800" dirty="0" smtClean="0">
                <a:latin typeface="微軟正黑體" panose="020B0604030504040204" pitchFamily="34" charset="-120"/>
                <a:ea typeface="微軟正黑體" panose="020B0604030504040204" pitchFamily="34" charset="-120"/>
              </a:rPr>
              <a:t>暗殺</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 </a:t>
            </a:r>
            <a:r>
              <a:rPr lang="en-US" altLang="zh-HK" sz="2800" dirty="0" smtClean="0">
                <a:solidFill>
                  <a:srgbClr val="FFFF00"/>
                </a:solidFill>
                <a:latin typeface="微軟正黑體" panose="020B0604030504040204" pitchFamily="34" charset="-120"/>
                <a:ea typeface="微軟正黑體" panose="020B0604030504040204" pitchFamily="34" charset="-120"/>
                <a:cs typeface="Arial" panose="020B0604020202020204" pitchFamily="34" charset="0"/>
              </a:rPr>
              <a:t>Archduke Franz Ferdinand</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 (heir</a:t>
            </a:r>
            <a:r>
              <a:rPr lang="zh-HK" altLang="en-US" sz="2800" dirty="0" smtClean="0">
                <a:latin typeface="微軟正黑體" panose="020B0604030504040204" pitchFamily="34" charset="-120"/>
                <a:ea typeface="微軟正黑體" panose="020B0604030504040204" pitchFamily="34" charset="-120"/>
                <a:cs typeface="Arial" panose="020B0604020202020204" pitchFamily="34" charset="0"/>
              </a:rPr>
              <a:t>繼承人 </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to the Austro-Hungarian throne) and his wife in Sarajevo</a:t>
            </a:r>
          </a:p>
          <a:p>
            <a:pPr marL="742950" indent="-742950">
              <a:buFont typeface="+mj-lt"/>
              <a:buAutoNum type="arabicPeriod"/>
            </a:pP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The Bosnian student </a:t>
            </a:r>
            <a:r>
              <a:rPr lang="en-US" altLang="zh-HK" sz="2800" dirty="0" err="1" smtClean="0">
                <a:solidFill>
                  <a:schemeClr val="accent2"/>
                </a:solidFill>
                <a:latin typeface="微軟正黑體" panose="020B0604030504040204" pitchFamily="34" charset="-120"/>
                <a:ea typeface="微軟正黑體" panose="020B0604030504040204" pitchFamily="34" charset="-120"/>
                <a:cs typeface="Arial" panose="020B0604020202020204" pitchFamily="34" charset="0"/>
              </a:rPr>
              <a:t>Princip</a:t>
            </a:r>
            <a:r>
              <a:rPr lang="en-US" altLang="zh-HK" sz="2800" dirty="0" smtClean="0">
                <a:solidFill>
                  <a:schemeClr val="accent2"/>
                </a:solidFill>
                <a:latin typeface="微軟正黑體" panose="020B0604030504040204" pitchFamily="34" charset="-120"/>
                <a:ea typeface="微軟正黑體" panose="020B0604030504040204" pitchFamily="34" charset="-120"/>
                <a:cs typeface="Arial" panose="020B0604020202020204" pitchFamily="34" charset="0"/>
              </a:rPr>
              <a:t> </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was a member of an </a:t>
            </a:r>
            <a:r>
              <a:rPr lang="en-US" altLang="zh-HK" sz="2800" dirty="0" smtClean="0">
                <a:solidFill>
                  <a:schemeClr val="accent6"/>
                </a:solidFill>
                <a:latin typeface="微軟正黑體" panose="020B0604030504040204" pitchFamily="34" charset="-120"/>
                <a:ea typeface="微軟正黑體" panose="020B0604030504040204" pitchFamily="34" charset="-120"/>
                <a:cs typeface="Arial" panose="020B0604020202020204" pitchFamily="34" charset="0"/>
              </a:rPr>
              <a:t>anti-Austrian secret society</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 in Serbia. Austria-Hungary accused Serbia causing the incident.</a:t>
            </a:r>
          </a:p>
        </p:txBody>
      </p:sp>
    </p:spTree>
    <p:extLst>
      <p:ext uri="{BB962C8B-B14F-4D97-AF65-F5344CB8AC3E}">
        <p14:creationId xmlns:p14="http://schemas.microsoft.com/office/powerpoint/2010/main" val="36609175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7552709"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Outbreak of the war (</a:t>
            </a:r>
            <a:r>
              <a:rPr lang="zh-TW" altLang="en-US" sz="4400" dirty="0" smtClean="0">
                <a:latin typeface="微軟正黑體" panose="020B0604030504040204" pitchFamily="34" charset="-120"/>
                <a:ea typeface="微軟正黑體" panose="020B0604030504040204" pitchFamily="34" charset="-120"/>
                <a:cs typeface="Arial" panose="020B0604020202020204" pitchFamily="34" charset="0"/>
              </a:rPr>
              <a:t>戰爭爆發</a:t>
            </a:r>
            <a:r>
              <a:rPr lang="en-US" altLang="zh-HK" sz="4400" dirty="0" smtClean="0">
                <a:cs typeface="Arial" panose="020B0604020202020204" pitchFamily="34" charset="0"/>
              </a:rPr>
              <a:t>)</a:t>
            </a:r>
            <a:endParaRPr lang="zh-HK" altLang="en-US" sz="4400" dirty="0">
              <a:cs typeface="Arial" panose="020B0604020202020204" pitchFamily="34" charset="0"/>
            </a:endParaRPr>
          </a:p>
        </p:txBody>
      </p:sp>
      <p:sp>
        <p:nvSpPr>
          <p:cNvPr id="5" name="文字方塊 4"/>
          <p:cNvSpPr txBox="1"/>
          <p:nvPr/>
        </p:nvSpPr>
        <p:spPr>
          <a:xfrm>
            <a:off x="461395" y="1510018"/>
            <a:ext cx="11494172" cy="5262979"/>
          </a:xfrm>
          <a:prstGeom prst="rect">
            <a:avLst/>
          </a:prstGeom>
          <a:noFill/>
        </p:spPr>
        <p:txBody>
          <a:bodyPr wrap="square" rtlCol="0">
            <a:spAutoFit/>
          </a:bodyPr>
          <a:lstStyle/>
          <a:p>
            <a:pPr marL="742950" indent="-742950">
              <a:buFont typeface="+mj-lt"/>
              <a:buAutoNum type="arabicPeriod"/>
            </a:pPr>
            <a:r>
              <a:rPr lang="en-US" altLang="zh-HK" sz="2800" dirty="0" smtClean="0"/>
              <a:t>Germany helped Austria-Hungary. Russia helped Serbia. Austria-Hungary sent an </a:t>
            </a:r>
            <a:r>
              <a:rPr lang="en-US" altLang="zh-HK" sz="2800" dirty="0" smtClean="0">
                <a:solidFill>
                  <a:srgbClr val="FFC000"/>
                </a:solidFill>
              </a:rPr>
              <a:t>ultimatum</a:t>
            </a:r>
            <a:r>
              <a:rPr lang="en-US" altLang="zh-HK" sz="2800" dirty="0" smtClean="0"/>
              <a:t> (</a:t>
            </a:r>
            <a:r>
              <a:rPr lang="zh-TW" altLang="en-US" sz="2800" dirty="0" smtClean="0">
                <a:latin typeface="微軟正黑體" pitchFamily="34" charset="-120"/>
                <a:ea typeface="微軟正黑體" pitchFamily="34" charset="-120"/>
              </a:rPr>
              <a:t>最後通牒</a:t>
            </a:r>
            <a:r>
              <a:rPr lang="en-US" altLang="zh-HK" sz="2800" dirty="0" smtClean="0"/>
              <a:t>) to Serbia (</a:t>
            </a:r>
            <a:r>
              <a:rPr lang="zh-HK" altLang="en-US" sz="2800" dirty="0" smtClean="0">
                <a:latin typeface="微軟正黑體" panose="020B0604030504040204" pitchFamily="34" charset="-120"/>
                <a:ea typeface="微軟正黑體" panose="020B0604030504040204" pitchFamily="34" charset="-120"/>
              </a:rPr>
              <a:t>塞爾維亞</a:t>
            </a:r>
            <a:r>
              <a:rPr lang="en-US" altLang="zh-HK" sz="2800" dirty="0" smtClean="0"/>
              <a:t>). </a:t>
            </a:r>
          </a:p>
          <a:p>
            <a:pPr marL="742950" indent="-742950">
              <a:buFont typeface="+mj-lt"/>
              <a:buAutoNum type="arabicPeriod"/>
            </a:pPr>
            <a:endParaRPr lang="en-US" altLang="zh-HK" sz="2800" dirty="0" smtClean="0"/>
          </a:p>
          <a:p>
            <a:pPr marL="1200150" lvl="1" indent="-742950">
              <a:buFont typeface="Arial" pitchFamily="34" charset="0"/>
              <a:buChar char="•"/>
            </a:pPr>
            <a:r>
              <a:rPr lang="en-US" altLang="zh-HK" sz="2800" dirty="0" smtClean="0"/>
              <a:t>Serbia had to stop all anti-Austrian (</a:t>
            </a:r>
            <a:r>
              <a:rPr lang="zh-TW" altLang="en-US" sz="2800" dirty="0" smtClean="0">
                <a:latin typeface="微軟正黑體" pitchFamily="34" charset="-120"/>
                <a:ea typeface="微軟正黑體" pitchFamily="34" charset="-120"/>
              </a:rPr>
              <a:t>反奧地利人</a:t>
            </a:r>
            <a:r>
              <a:rPr lang="en-US" altLang="zh-HK" sz="2800" dirty="0" smtClean="0"/>
              <a:t>) activities</a:t>
            </a:r>
          </a:p>
          <a:p>
            <a:pPr marL="1200150" lvl="1" indent="-742950">
              <a:buFont typeface="Arial" pitchFamily="34" charset="0"/>
              <a:buChar char="•"/>
            </a:pPr>
            <a:r>
              <a:rPr lang="en-US" altLang="zh-HK" sz="2800" dirty="0" smtClean="0"/>
              <a:t>Serbia had to dismiss (</a:t>
            </a:r>
            <a:r>
              <a:rPr lang="zh-TW" altLang="en-US" sz="2800" dirty="0" smtClean="0">
                <a:latin typeface="微軟正黑體" pitchFamily="34" charset="-120"/>
                <a:ea typeface="微軟正黑體" pitchFamily="34" charset="-120"/>
              </a:rPr>
              <a:t>解散</a:t>
            </a:r>
            <a:r>
              <a:rPr lang="en-US" altLang="zh-HK" sz="2800" dirty="0" smtClean="0"/>
              <a:t>) all anti-Austrian officials</a:t>
            </a:r>
          </a:p>
          <a:p>
            <a:pPr marL="1200150" lvl="1" indent="-742950">
              <a:buFont typeface="Arial" pitchFamily="34" charset="0"/>
              <a:buChar char="•"/>
            </a:pPr>
            <a:r>
              <a:rPr lang="en-US" altLang="zh-HK" sz="2800" dirty="0" smtClean="0">
                <a:solidFill>
                  <a:schemeClr val="accent2">
                    <a:lumMod val="60000"/>
                    <a:lumOff val="40000"/>
                  </a:schemeClr>
                </a:solidFill>
              </a:rPr>
              <a:t>Austria-Hungary would send officials to Serbia to ensure that the demands were carried out</a:t>
            </a:r>
          </a:p>
          <a:p>
            <a:pPr marL="1200150" lvl="1" indent="-742950">
              <a:buFont typeface="Arial" pitchFamily="34" charset="0"/>
              <a:buChar char="•"/>
            </a:pPr>
            <a:endParaRPr lang="en-US" altLang="zh-HK" sz="2800" dirty="0" smtClean="0">
              <a:solidFill>
                <a:schemeClr val="accent2">
                  <a:lumMod val="60000"/>
                  <a:lumOff val="40000"/>
                </a:schemeClr>
              </a:solidFill>
            </a:endParaRPr>
          </a:p>
          <a:p>
            <a:pPr marL="742950" indent="-742950">
              <a:buFont typeface="+mj-lt"/>
              <a:buAutoNum type="arabicPeriod"/>
            </a:pPr>
            <a:r>
              <a:rPr lang="en-US" altLang="zh-HK" sz="2800" dirty="0" smtClean="0"/>
              <a:t>Serbia mobilized (</a:t>
            </a:r>
            <a:r>
              <a:rPr lang="zh-TW" altLang="en-US" sz="2800" dirty="0" smtClean="0">
                <a:latin typeface="微軟正黑體" pitchFamily="34" charset="-120"/>
                <a:ea typeface="微軟正黑體" pitchFamily="34" charset="-120"/>
              </a:rPr>
              <a:t>調動軍隊</a:t>
            </a:r>
            <a:r>
              <a:rPr lang="en-US" altLang="zh-HK" sz="2800" dirty="0" smtClean="0"/>
              <a:t>) and refused to accept the last demand because it violated </a:t>
            </a:r>
            <a:r>
              <a:rPr lang="en-US" altLang="zh-TW" sz="2800" dirty="0" smtClean="0"/>
              <a:t>(</a:t>
            </a:r>
            <a:r>
              <a:rPr lang="zh-TW" altLang="en-US" sz="2800" dirty="0" smtClean="0">
                <a:latin typeface="微軟正黑體" pitchFamily="34" charset="-120"/>
                <a:ea typeface="微軟正黑體" pitchFamily="34" charset="-120"/>
              </a:rPr>
              <a:t>抵觸</a:t>
            </a:r>
            <a:r>
              <a:rPr lang="en-US" altLang="zh-TW" sz="2800" dirty="0" smtClean="0"/>
              <a:t>) </a:t>
            </a:r>
            <a:r>
              <a:rPr lang="en-US" altLang="zh-HK" sz="2800" dirty="0" smtClean="0"/>
              <a:t>the </a:t>
            </a:r>
            <a:r>
              <a:rPr lang="en-US" altLang="zh-HK" sz="2800" dirty="0" smtClean="0">
                <a:solidFill>
                  <a:srgbClr val="FFFF00"/>
                </a:solidFill>
              </a:rPr>
              <a:t>national sovereignty </a:t>
            </a:r>
            <a:r>
              <a:rPr lang="en-US" altLang="zh-HK" sz="2800" dirty="0" smtClean="0"/>
              <a:t>(</a:t>
            </a:r>
            <a:r>
              <a:rPr lang="zh-TW" altLang="en-US" sz="2800" dirty="0" smtClean="0">
                <a:latin typeface="微軟正黑體" pitchFamily="34" charset="-120"/>
                <a:ea typeface="微軟正黑體" pitchFamily="34" charset="-120"/>
              </a:rPr>
              <a:t>國家主權</a:t>
            </a:r>
            <a:r>
              <a:rPr lang="en-US" altLang="zh-HK" sz="2800" dirty="0" smtClean="0"/>
              <a:t>) of Serbia.</a:t>
            </a:r>
          </a:p>
          <a:p>
            <a:pPr marL="742950" indent="-742950">
              <a:buFont typeface="+mj-lt"/>
              <a:buAutoNum type="arabicPeriod"/>
            </a:pPr>
            <a:r>
              <a:rPr lang="en-US" altLang="zh-HK" sz="2800" dirty="0" smtClean="0"/>
              <a:t>Other powers joined the war. The </a:t>
            </a:r>
            <a:r>
              <a:rPr lang="en-US" altLang="zh-HK" sz="2800" dirty="0" smtClean="0">
                <a:solidFill>
                  <a:schemeClr val="accent5"/>
                </a:solidFill>
              </a:rPr>
              <a:t>Austro-Serbian War</a:t>
            </a:r>
            <a:r>
              <a:rPr lang="en-US" altLang="zh-HK" sz="2800" dirty="0" smtClean="0"/>
              <a:t> became a general war in Europe. </a:t>
            </a:r>
            <a:r>
              <a:rPr lang="en-US" altLang="zh-HK" sz="2800" dirty="0" smtClean="0">
                <a:solidFill>
                  <a:schemeClr val="accent3"/>
                </a:solidFill>
              </a:rPr>
              <a:t>The First World War started</a:t>
            </a:r>
            <a:r>
              <a:rPr lang="en-US" altLang="zh-HK" sz="2800" dirty="0" smtClean="0"/>
              <a:t>.</a:t>
            </a:r>
          </a:p>
        </p:txBody>
      </p:sp>
      <p:cxnSp>
        <p:nvCxnSpPr>
          <p:cNvPr id="7" name="直線單箭頭接點 6"/>
          <p:cNvCxnSpPr/>
          <p:nvPr/>
        </p:nvCxnSpPr>
        <p:spPr>
          <a:xfrm flipH="1" flipV="1">
            <a:off x="5738191" y="3909391"/>
            <a:ext cx="2438400" cy="5698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1777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4256358"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Course of the war</a:t>
            </a:r>
            <a:endParaRPr lang="zh-HK" altLang="en-US" sz="4400" dirty="0">
              <a:cs typeface="Arial" panose="020B0604020202020204" pitchFamily="34" charset="0"/>
            </a:endParaRPr>
          </a:p>
        </p:txBody>
      </p:sp>
      <p:sp>
        <p:nvSpPr>
          <p:cNvPr id="5" name="文字方塊 4"/>
          <p:cNvSpPr txBox="1"/>
          <p:nvPr/>
        </p:nvSpPr>
        <p:spPr>
          <a:xfrm>
            <a:off x="461395" y="1510018"/>
            <a:ext cx="11494172" cy="954107"/>
          </a:xfrm>
          <a:prstGeom prst="rect">
            <a:avLst/>
          </a:prstGeom>
          <a:noFill/>
        </p:spPr>
        <p:txBody>
          <a:bodyPr wrap="square" rtlCol="0">
            <a:spAutoFit/>
          </a:bodyPr>
          <a:lstStyle/>
          <a:p>
            <a:pPr marL="742950" indent="-742950">
              <a:buFont typeface="+mj-lt"/>
              <a:buAutoNum type="arabicPeriod"/>
            </a:pPr>
            <a:r>
              <a:rPr lang="en-US" altLang="zh-HK" sz="2800" dirty="0" smtClean="0">
                <a:cs typeface="Arial" panose="020B0604020202020204" pitchFamily="34" charset="0"/>
              </a:rPr>
              <a:t>As more countries outside Europe joined the war later, the First World War became a truly global conflict.</a:t>
            </a:r>
            <a:endPar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11" name="文字方塊 10"/>
          <p:cNvSpPr txBox="1"/>
          <p:nvPr/>
        </p:nvSpPr>
        <p:spPr>
          <a:xfrm>
            <a:off x="3382617" y="2850250"/>
            <a:ext cx="1789043" cy="36933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n-US" altLang="zh-TW" dirty="0" smtClean="0"/>
              <a:t>Germany</a:t>
            </a:r>
            <a:endParaRPr lang="zh-TW" altLang="en-US" dirty="0"/>
          </a:p>
        </p:txBody>
      </p:sp>
      <p:sp>
        <p:nvSpPr>
          <p:cNvPr id="12" name="文字方塊 11"/>
          <p:cNvSpPr txBox="1"/>
          <p:nvPr/>
        </p:nvSpPr>
        <p:spPr>
          <a:xfrm>
            <a:off x="6901070" y="3315916"/>
            <a:ext cx="1789043" cy="36933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n-US" altLang="zh-TW" dirty="0" smtClean="0"/>
              <a:t>Austria-Hungary</a:t>
            </a:r>
            <a:endParaRPr lang="zh-TW" altLang="en-US" dirty="0"/>
          </a:p>
        </p:txBody>
      </p:sp>
      <p:sp>
        <p:nvSpPr>
          <p:cNvPr id="15" name="文字方塊 14"/>
          <p:cNvSpPr txBox="1"/>
          <p:nvPr/>
        </p:nvSpPr>
        <p:spPr>
          <a:xfrm>
            <a:off x="1361661" y="2446058"/>
            <a:ext cx="1789043"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altLang="zh-TW" dirty="0" smtClean="0"/>
              <a:t>Britain</a:t>
            </a:r>
            <a:endParaRPr lang="zh-TW" altLang="en-US" dirty="0"/>
          </a:p>
        </p:txBody>
      </p:sp>
      <p:sp>
        <p:nvSpPr>
          <p:cNvPr id="16" name="文字方塊 15"/>
          <p:cNvSpPr txBox="1"/>
          <p:nvPr/>
        </p:nvSpPr>
        <p:spPr>
          <a:xfrm>
            <a:off x="1328529" y="3234563"/>
            <a:ext cx="1789043"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altLang="zh-TW" dirty="0" smtClean="0"/>
              <a:t>France</a:t>
            </a:r>
            <a:endParaRPr lang="zh-TW" altLang="en-US" dirty="0"/>
          </a:p>
        </p:txBody>
      </p:sp>
      <p:sp>
        <p:nvSpPr>
          <p:cNvPr id="17" name="文字方塊 16"/>
          <p:cNvSpPr txBox="1"/>
          <p:nvPr/>
        </p:nvSpPr>
        <p:spPr>
          <a:xfrm>
            <a:off x="8898101" y="2915406"/>
            <a:ext cx="1789043"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altLang="zh-TW" dirty="0" smtClean="0"/>
              <a:t>Russia</a:t>
            </a:r>
            <a:endParaRPr lang="zh-TW" altLang="en-US" dirty="0"/>
          </a:p>
        </p:txBody>
      </p:sp>
      <p:sp>
        <p:nvSpPr>
          <p:cNvPr id="23" name="文字方塊 22"/>
          <p:cNvSpPr txBox="1"/>
          <p:nvPr/>
        </p:nvSpPr>
        <p:spPr>
          <a:xfrm>
            <a:off x="6914322" y="2505326"/>
            <a:ext cx="1789043" cy="36933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n-US" altLang="zh-TW" dirty="0" smtClean="0"/>
              <a:t>Germany</a:t>
            </a:r>
            <a:endParaRPr lang="zh-TW" altLang="en-US" dirty="0"/>
          </a:p>
        </p:txBody>
      </p:sp>
      <p:sp>
        <p:nvSpPr>
          <p:cNvPr id="24" name="文字方塊 23"/>
          <p:cNvSpPr txBox="1"/>
          <p:nvPr/>
        </p:nvSpPr>
        <p:spPr>
          <a:xfrm>
            <a:off x="2055928" y="3633305"/>
            <a:ext cx="2867773" cy="646331"/>
          </a:xfrm>
          <a:prstGeom prst="rect">
            <a:avLst/>
          </a:prstGeom>
          <a:noFill/>
        </p:spPr>
        <p:txBody>
          <a:bodyPr wrap="none" rtlCol="0">
            <a:spAutoFit/>
          </a:bodyPr>
          <a:lstStyle/>
          <a:p>
            <a:r>
              <a:rPr lang="en-US" altLang="zh-TW" sz="3600" dirty="0" smtClean="0"/>
              <a:t>Western Front</a:t>
            </a:r>
            <a:endParaRPr lang="zh-TW" altLang="en-US" sz="3600" dirty="0"/>
          </a:p>
        </p:txBody>
      </p:sp>
      <p:sp>
        <p:nvSpPr>
          <p:cNvPr id="25" name="文字方塊 24"/>
          <p:cNvSpPr txBox="1"/>
          <p:nvPr/>
        </p:nvSpPr>
        <p:spPr>
          <a:xfrm>
            <a:off x="7389928" y="3600174"/>
            <a:ext cx="2684646" cy="646331"/>
          </a:xfrm>
          <a:prstGeom prst="rect">
            <a:avLst/>
          </a:prstGeom>
          <a:noFill/>
        </p:spPr>
        <p:txBody>
          <a:bodyPr wrap="none" rtlCol="0">
            <a:spAutoFit/>
          </a:bodyPr>
          <a:lstStyle/>
          <a:p>
            <a:r>
              <a:rPr lang="en-US" altLang="zh-TW" sz="3600" dirty="0" smtClean="0"/>
              <a:t>Eastern Front</a:t>
            </a:r>
            <a:endParaRPr lang="zh-TW" altLang="en-US" sz="3600" dirty="0"/>
          </a:p>
        </p:txBody>
      </p:sp>
      <p:sp>
        <p:nvSpPr>
          <p:cNvPr id="26" name="文字方塊 25"/>
          <p:cNvSpPr txBox="1"/>
          <p:nvPr/>
        </p:nvSpPr>
        <p:spPr>
          <a:xfrm>
            <a:off x="546061" y="4693485"/>
            <a:ext cx="11494172" cy="1815882"/>
          </a:xfrm>
          <a:prstGeom prst="rect">
            <a:avLst/>
          </a:prstGeom>
          <a:noFill/>
        </p:spPr>
        <p:txBody>
          <a:bodyPr wrap="square" rtlCol="0">
            <a:spAutoFit/>
          </a:bodyPr>
          <a:lstStyle/>
          <a:p>
            <a:pPr marL="742950" indent="-742950">
              <a:buFont typeface="+mj-lt"/>
              <a:buAutoNum type="arabicPeriod" startAt="2"/>
            </a:pP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When the war started in 1914, the war lasted for more than 4 years. The </a:t>
            </a:r>
            <a:r>
              <a:rPr lang="en-US" altLang="zh-HK" sz="2800" dirty="0" smtClean="0">
                <a:solidFill>
                  <a:schemeClr val="accent2"/>
                </a:solidFill>
                <a:latin typeface="微軟正黑體" panose="020B0604030504040204" pitchFamily="34" charset="-120"/>
                <a:ea typeface="微軟正黑體" panose="020B0604030504040204" pitchFamily="34" charset="-120"/>
                <a:cs typeface="Arial" panose="020B0604020202020204" pitchFamily="34" charset="0"/>
              </a:rPr>
              <a:t>warring countries </a:t>
            </a:r>
            <a:r>
              <a:rPr lang="en-US" altLang="zh-TW" sz="2800" dirty="0" smtClean="0">
                <a:solidFill>
                  <a:schemeClr val="accent2"/>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2800" dirty="0" smtClean="0">
                <a:solidFill>
                  <a:schemeClr val="accent2"/>
                </a:solidFill>
                <a:latin typeface="微軟正黑體" panose="020B0604030504040204" pitchFamily="34" charset="-120"/>
                <a:ea typeface="微軟正黑體" panose="020B0604030504040204" pitchFamily="34" charset="-120"/>
                <a:cs typeface="Arial" panose="020B0604020202020204" pitchFamily="34" charset="0"/>
              </a:rPr>
              <a:t>參戰國家</a:t>
            </a:r>
            <a:r>
              <a:rPr lang="en-US" altLang="zh-TW" sz="2800" dirty="0" smtClean="0">
                <a:solidFill>
                  <a:schemeClr val="accent2"/>
                </a:solidFill>
                <a:latin typeface="微軟正黑體" panose="020B0604030504040204" pitchFamily="34" charset="-120"/>
                <a:ea typeface="微軟正黑體" panose="020B0604030504040204" pitchFamily="34" charset="-120"/>
                <a:cs typeface="Arial" panose="020B0604020202020204" pitchFamily="34" charset="0"/>
              </a:rPr>
              <a:t>) </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put in all their </a:t>
            </a:r>
            <a:r>
              <a:rPr lang="en-US" altLang="zh-HK" sz="2800" dirty="0" smtClean="0">
                <a:solidFill>
                  <a:srgbClr val="FFFF00"/>
                </a:solidFill>
                <a:latin typeface="微軟正黑體" panose="020B0604030504040204" pitchFamily="34" charset="-120"/>
                <a:ea typeface="微軟正黑體" panose="020B0604030504040204" pitchFamily="34" charset="-120"/>
                <a:cs typeface="Arial" panose="020B0604020202020204" pitchFamily="34" charset="0"/>
              </a:rPr>
              <a:t>resources</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 and mobilized all people, including </a:t>
            </a:r>
            <a:r>
              <a:rPr lang="en-US" altLang="zh-HK" sz="2800" dirty="0" smtClean="0">
                <a:solidFill>
                  <a:srgbClr val="FFFF00"/>
                </a:solidFill>
                <a:latin typeface="微軟正黑體" panose="020B0604030504040204" pitchFamily="34" charset="-120"/>
                <a:ea typeface="微軟正黑體" panose="020B0604030504040204" pitchFamily="34" charset="-120"/>
                <a:cs typeface="Arial" panose="020B0604020202020204" pitchFamily="34" charset="0"/>
              </a:rPr>
              <a:t>civilians</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 (</a:t>
            </a:r>
            <a:r>
              <a:rPr lang="zh-TW" altLang="en-US" sz="2800" dirty="0" smtClean="0">
                <a:latin typeface="微軟正黑體" panose="020B0604030504040204" pitchFamily="34" charset="-120"/>
                <a:ea typeface="微軟正黑體" panose="020B0604030504040204" pitchFamily="34" charset="-120"/>
                <a:cs typeface="Arial" panose="020B0604020202020204" pitchFamily="34" charset="0"/>
              </a:rPr>
              <a:t>一般市民</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 and even </a:t>
            </a:r>
            <a:r>
              <a:rPr lang="en-US" altLang="zh-HK" sz="2800" dirty="0" smtClean="0">
                <a:solidFill>
                  <a:srgbClr val="FFFF00"/>
                </a:solidFill>
                <a:latin typeface="微軟正黑體" panose="020B0604030504040204" pitchFamily="34" charset="-120"/>
                <a:ea typeface="微軟正黑體" panose="020B0604030504040204" pitchFamily="34" charset="-120"/>
                <a:cs typeface="Arial" panose="020B0604020202020204" pitchFamily="34" charset="0"/>
              </a:rPr>
              <a:t>women</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a:t>
            </a:r>
          </a:p>
        </p:txBody>
      </p:sp>
    </p:spTree>
    <p:extLst>
      <p:ext uri="{BB962C8B-B14F-4D97-AF65-F5344CB8AC3E}">
        <p14:creationId xmlns:p14="http://schemas.microsoft.com/office/powerpoint/2010/main" val="36609175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30287" y="2700866"/>
            <a:ext cx="10131425" cy="1456267"/>
          </a:xfrm>
        </p:spPr>
        <p:txBody>
          <a:bodyPr>
            <a:normAutofit/>
          </a:bodyPr>
          <a:lstStyle/>
          <a:p>
            <a:r>
              <a:rPr lang="en-US" altLang="zh-HK" sz="8800" dirty="0" smtClean="0"/>
              <a:t>Causes of the war</a:t>
            </a:r>
            <a:endParaRPr lang="zh-HK" altLang="en-US" sz="8800" dirty="0"/>
          </a:p>
        </p:txBody>
      </p:sp>
    </p:spTree>
    <p:extLst>
      <p:ext uri="{BB962C8B-B14F-4D97-AF65-F5344CB8AC3E}">
        <p14:creationId xmlns:p14="http://schemas.microsoft.com/office/powerpoint/2010/main" val="4372831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4256358"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Course of the war</a:t>
            </a:r>
            <a:endParaRPr lang="zh-HK" altLang="en-US" sz="4400" dirty="0">
              <a:cs typeface="Arial" panose="020B0604020202020204" pitchFamily="34" charset="0"/>
            </a:endParaRPr>
          </a:p>
        </p:txBody>
      </p:sp>
      <p:sp>
        <p:nvSpPr>
          <p:cNvPr id="5" name="文字方塊 4"/>
          <p:cNvSpPr txBox="1"/>
          <p:nvPr/>
        </p:nvSpPr>
        <p:spPr>
          <a:xfrm>
            <a:off x="461395" y="1510018"/>
            <a:ext cx="11494172" cy="3108543"/>
          </a:xfrm>
          <a:prstGeom prst="rect">
            <a:avLst/>
          </a:prstGeom>
          <a:noFill/>
        </p:spPr>
        <p:txBody>
          <a:bodyPr wrap="square" rtlCol="0">
            <a:spAutoFit/>
          </a:bodyPr>
          <a:lstStyle/>
          <a:p>
            <a:pPr marL="742950" indent="-742950">
              <a:buFont typeface="+mj-lt"/>
              <a:buAutoNum type="arabicPeriod"/>
            </a:pP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First 3-dimensional warfare (</a:t>
            </a:r>
            <a:r>
              <a:rPr lang="zh-TW" altLang="en-US" sz="2800" dirty="0" smtClean="0">
                <a:latin typeface="微軟正黑體" panose="020B0604030504040204" pitchFamily="34" charset="-120"/>
                <a:ea typeface="微軟正黑體" panose="020B0604030504040204" pitchFamily="34" charset="-120"/>
                <a:cs typeface="Arial" panose="020B0604020202020204" pitchFamily="34" charset="0"/>
              </a:rPr>
              <a:t>三維戰爭</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 </a:t>
            </a:r>
            <a:r>
              <a:rPr lang="zh-TW" altLang="en-US" sz="2800" dirty="0" smtClean="0">
                <a:latin typeface="微軟正黑體" panose="020B0604030504040204" pitchFamily="34" charset="-120"/>
                <a:ea typeface="微軟正黑體" panose="020B0604030504040204" pitchFamily="34" charset="-120"/>
                <a:cs typeface="Arial" panose="020B0604020202020204" pitchFamily="34" charset="0"/>
              </a:rPr>
              <a:t>海陸空戰鬥</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 in history – In the wars before 1914, fighting was confined (</a:t>
            </a:r>
            <a:r>
              <a:rPr lang="zh-TW" altLang="en-US" sz="2800" dirty="0" smtClean="0">
                <a:latin typeface="微軟正黑體" panose="020B0604030504040204" pitchFamily="34" charset="-120"/>
                <a:ea typeface="微軟正黑體" panose="020B0604030504040204" pitchFamily="34" charset="-120"/>
                <a:cs typeface="Arial" panose="020B0604020202020204" pitchFamily="34" charset="0"/>
              </a:rPr>
              <a:t>受限制</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 to land and sea.</a:t>
            </a:r>
          </a:p>
          <a:p>
            <a:pPr marL="742950" indent="-742950">
              <a:buFont typeface="+mj-lt"/>
              <a:buAutoNum type="arabicPeriod"/>
            </a:pP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Together with the use of new weapons such as fighter planes (</a:t>
            </a:r>
            <a:r>
              <a:rPr lang="zh-TW" altLang="en-US" sz="2800" dirty="0" smtClean="0">
                <a:latin typeface="微軟正黑體" panose="020B0604030504040204" pitchFamily="34" charset="-120"/>
                <a:ea typeface="微軟正黑體" panose="020B0604030504040204" pitchFamily="34" charset="-120"/>
                <a:cs typeface="Arial" panose="020B0604020202020204" pitchFamily="34" charset="0"/>
              </a:rPr>
              <a:t>戰鬥機</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 tanks </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a:t>
            </a:r>
            <a:r>
              <a:rPr lang="zh-TW" altLang="en-US" sz="2800" dirty="0" smtClean="0">
                <a:latin typeface="微軟正黑體" panose="020B0604030504040204" pitchFamily="34" charset="-120"/>
                <a:ea typeface="微軟正黑體" panose="020B0604030504040204" pitchFamily="34" charset="-120"/>
                <a:cs typeface="Arial" panose="020B0604020202020204" pitchFamily="34" charset="0"/>
              </a:rPr>
              <a:t>坦克車</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 machine guns </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a:t>
            </a:r>
            <a:r>
              <a:rPr lang="zh-TW" altLang="en-US" sz="2800" dirty="0" smtClean="0">
                <a:latin typeface="微軟正黑體" panose="020B0604030504040204" pitchFamily="34" charset="-120"/>
                <a:ea typeface="微軟正黑體" panose="020B0604030504040204" pitchFamily="34" charset="-120"/>
                <a:cs typeface="Arial" panose="020B0604020202020204" pitchFamily="34" charset="0"/>
              </a:rPr>
              <a:t>機關槍</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 poison gas </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a:t>
            </a:r>
            <a:r>
              <a:rPr lang="zh-TW" altLang="en-US" sz="2800" dirty="0" smtClean="0">
                <a:latin typeface="微軟正黑體" panose="020B0604030504040204" pitchFamily="34" charset="-120"/>
                <a:ea typeface="微軟正黑體" panose="020B0604030504040204" pitchFamily="34" charset="-120"/>
                <a:cs typeface="Arial" panose="020B0604020202020204" pitchFamily="34" charset="0"/>
              </a:rPr>
              <a:t>毒氣</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 the First World War caused great destruction and casualties </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a:t>
            </a:r>
            <a:r>
              <a:rPr lang="zh-TW" altLang="en-US" sz="2800" dirty="0" smtClean="0">
                <a:latin typeface="微軟正黑體" panose="020B0604030504040204" pitchFamily="34" charset="-120"/>
                <a:ea typeface="微軟正黑體" panose="020B0604030504040204" pitchFamily="34" charset="-120"/>
                <a:cs typeface="Arial" panose="020B0604020202020204" pitchFamily="34" charset="0"/>
              </a:rPr>
              <a:t>傷亡</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a:t>
            </a:r>
          </a:p>
        </p:txBody>
      </p:sp>
    </p:spTree>
    <p:extLst>
      <p:ext uri="{BB962C8B-B14F-4D97-AF65-F5344CB8AC3E}">
        <p14:creationId xmlns:p14="http://schemas.microsoft.com/office/powerpoint/2010/main" val="36609175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4256358"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Course of the war</a:t>
            </a:r>
            <a:endParaRPr lang="zh-HK" altLang="en-US" sz="4400" dirty="0">
              <a:cs typeface="Arial" panose="020B0604020202020204" pitchFamily="34" charset="0"/>
            </a:endParaRPr>
          </a:p>
        </p:txBody>
      </p:sp>
      <p:sp>
        <p:nvSpPr>
          <p:cNvPr id="5" name="文字方塊 4"/>
          <p:cNvSpPr txBox="1"/>
          <p:nvPr/>
        </p:nvSpPr>
        <p:spPr>
          <a:xfrm>
            <a:off x="461395" y="1510018"/>
            <a:ext cx="11494172" cy="2246769"/>
          </a:xfrm>
          <a:prstGeom prst="rect">
            <a:avLst/>
          </a:prstGeom>
          <a:noFill/>
        </p:spPr>
        <p:txBody>
          <a:bodyPr wrap="square" rtlCol="0">
            <a:spAutoFit/>
          </a:bodyPr>
          <a:lstStyle/>
          <a:p>
            <a:pPr marL="742950" indent="-742950">
              <a:buFont typeface="+mj-lt"/>
              <a:buAutoNum type="arabicPeriod"/>
            </a:pP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First propaganda (</a:t>
            </a:r>
            <a:r>
              <a:rPr lang="zh-TW" altLang="en-US" sz="2800" dirty="0" smtClean="0">
                <a:latin typeface="微軟正黑體" pitchFamily="34" charset="-120"/>
                <a:ea typeface="微軟正黑體" pitchFamily="34" charset="-120"/>
              </a:rPr>
              <a:t>宣傳活動</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 war in history - Many propaganda posters were published during the war. Both </a:t>
            </a:r>
            <a:r>
              <a:rPr lang="en-US" altLang="zh-TW" sz="2800" dirty="0" smtClean="0">
                <a:solidFill>
                  <a:srgbClr val="FFC000"/>
                </a:solidFill>
                <a:latin typeface="微軟正黑體" panose="020B0604030504040204" pitchFamily="34" charset="-120"/>
                <a:ea typeface="微軟正黑體" panose="020B0604030504040204" pitchFamily="34" charset="-120"/>
                <a:cs typeface="Arial" panose="020B0604020202020204" pitchFamily="34" charset="0"/>
              </a:rPr>
              <a:t>the Central Powers </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and </a:t>
            </a:r>
            <a:r>
              <a:rPr lang="en-US" altLang="zh-TW" sz="2800" dirty="0" smtClean="0">
                <a:solidFill>
                  <a:schemeClr val="accent4">
                    <a:lumMod val="60000"/>
                    <a:lumOff val="40000"/>
                  </a:schemeClr>
                </a:solidFill>
                <a:latin typeface="微軟正黑體" panose="020B0604030504040204" pitchFamily="34" charset="-120"/>
                <a:ea typeface="微軟正黑體" panose="020B0604030504040204" pitchFamily="34" charset="-120"/>
                <a:cs typeface="Arial" panose="020B0604020202020204" pitchFamily="34" charset="0"/>
              </a:rPr>
              <a:t>the Allied Powers </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portrayed their enemies as </a:t>
            </a:r>
            <a:r>
              <a:rPr lang="en-US" altLang="zh-TW" sz="2800" dirty="0" smtClean="0">
                <a:solidFill>
                  <a:srgbClr val="FFFF00"/>
                </a:solidFill>
                <a:latin typeface="微軟正黑體" panose="020B0604030504040204" pitchFamily="34" charset="-120"/>
                <a:ea typeface="微軟正黑體" panose="020B0604030504040204" pitchFamily="34" charset="-120"/>
                <a:cs typeface="Arial" panose="020B0604020202020204" pitchFamily="34" charset="0"/>
              </a:rPr>
              <a:t>aggressors (</a:t>
            </a:r>
            <a:r>
              <a:rPr lang="zh-TW" altLang="en-US" sz="2800" dirty="0" smtClean="0">
                <a:solidFill>
                  <a:srgbClr val="FFFF00"/>
                </a:solidFill>
                <a:latin typeface="微軟正黑體" panose="020B0604030504040204" pitchFamily="34" charset="-120"/>
                <a:ea typeface="微軟正黑體" panose="020B0604030504040204" pitchFamily="34" charset="-120"/>
                <a:cs typeface="Arial" panose="020B0604020202020204" pitchFamily="34" charset="0"/>
              </a:rPr>
              <a:t>侵略者</a:t>
            </a:r>
            <a:r>
              <a:rPr lang="en-US" altLang="zh-TW" sz="2800" dirty="0" smtClean="0">
                <a:solidFill>
                  <a:srgbClr val="FFFF00"/>
                </a:solidFill>
                <a:latin typeface="微軟正黑體" panose="020B0604030504040204" pitchFamily="34" charset="-120"/>
                <a:ea typeface="微軟正黑體" panose="020B0604030504040204" pitchFamily="34" charset="-120"/>
                <a:cs typeface="Arial" panose="020B0604020202020204" pitchFamily="34" charset="0"/>
              </a:rPr>
              <a:t>)</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 Some posters encouraged people to buy bonds (</a:t>
            </a:r>
            <a:r>
              <a:rPr lang="zh-TW" altLang="en-US" sz="2800" dirty="0" smtClean="0">
                <a:latin typeface="微軟正黑體" panose="020B0604030504040204" pitchFamily="34" charset="-120"/>
                <a:ea typeface="微軟正黑體" panose="020B0604030504040204" pitchFamily="34" charset="-120"/>
                <a:cs typeface="Arial" panose="020B0604020202020204" pitchFamily="34" charset="0"/>
              </a:rPr>
              <a:t>債券</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 to support the war, to join the army or to work in factories.</a:t>
            </a:r>
            <a:endPar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36609175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7001981"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Results and impact of the war</a:t>
            </a:r>
            <a:endParaRPr lang="zh-HK" altLang="en-US" sz="4400" dirty="0">
              <a:cs typeface="Arial" panose="020B0604020202020204" pitchFamily="34" charset="0"/>
            </a:endParaRPr>
          </a:p>
        </p:txBody>
      </p:sp>
      <p:sp>
        <p:nvSpPr>
          <p:cNvPr id="5" name="文字方塊 4"/>
          <p:cNvSpPr txBox="1"/>
          <p:nvPr/>
        </p:nvSpPr>
        <p:spPr>
          <a:xfrm>
            <a:off x="461395" y="1510018"/>
            <a:ext cx="11494172" cy="5262979"/>
          </a:xfrm>
          <a:prstGeom prst="rect">
            <a:avLst/>
          </a:prstGeom>
          <a:noFill/>
        </p:spPr>
        <p:txBody>
          <a:bodyPr wrap="square" rtlCol="0">
            <a:spAutoFit/>
          </a:bodyPr>
          <a:lstStyle/>
          <a:p>
            <a:pPr marL="742950" indent="-742950">
              <a:buFont typeface="+mj-lt"/>
              <a:buAutoNum type="arabicPeriod"/>
            </a:pP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Paris Peace Conference (</a:t>
            </a:r>
            <a:r>
              <a:rPr lang="zh-TW" altLang="en-US" sz="2800" dirty="0" smtClean="0">
                <a:latin typeface="微軟正黑體" panose="020B0604030504040204" pitchFamily="34" charset="-120"/>
                <a:ea typeface="微軟正黑體" panose="020B0604030504040204" pitchFamily="34" charset="-120"/>
                <a:cs typeface="Arial" panose="020B0604020202020204" pitchFamily="34" charset="0"/>
              </a:rPr>
              <a:t>巴黎和平會議</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 – In 1919, </a:t>
            </a:r>
            <a:r>
              <a:rPr lang="en-US" altLang="zh-TW" sz="2800" dirty="0" smtClean="0">
                <a:solidFill>
                  <a:srgbClr val="FFFF00"/>
                </a:solidFill>
                <a:latin typeface="微軟正黑體" panose="020B0604030504040204" pitchFamily="34" charset="-120"/>
                <a:ea typeface="微軟正黑體" panose="020B0604030504040204" pitchFamily="34" charset="-120"/>
                <a:cs typeface="Arial" panose="020B0604020202020204" pitchFamily="34" charset="0"/>
              </a:rPr>
              <a:t>the victorious countries</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 (</a:t>
            </a:r>
            <a:r>
              <a:rPr lang="zh-TW" altLang="en-US" sz="2800" dirty="0" smtClean="0">
                <a:latin typeface="微軟正黑體" panose="020B0604030504040204" pitchFamily="34" charset="-120"/>
                <a:ea typeface="微軟正黑體" panose="020B0604030504040204" pitchFamily="34" charset="-120"/>
                <a:cs typeface="Arial" panose="020B0604020202020204" pitchFamily="34" charset="0"/>
              </a:rPr>
              <a:t>戰勝國</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 (e.g. United States, Britain and France, they were known as </a:t>
            </a:r>
            <a:r>
              <a:rPr lang="en-US" altLang="zh-TW" sz="2800" dirty="0" smtClean="0">
                <a:solidFill>
                  <a:srgbClr val="C00000"/>
                </a:solidFill>
                <a:latin typeface="微軟正黑體" panose="020B0604030504040204" pitchFamily="34" charset="-120"/>
                <a:ea typeface="微軟正黑體" panose="020B0604030504040204" pitchFamily="34" charset="-120"/>
                <a:cs typeface="Arial" panose="020B0604020202020204" pitchFamily="34" charset="0"/>
              </a:rPr>
              <a:t>the Big Three</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 held the Paris Peace Conference to decide on the peace settlement. </a:t>
            </a:r>
            <a:r>
              <a:rPr lang="en-US" altLang="zh-TW" sz="2800" dirty="0" smtClean="0">
                <a:solidFill>
                  <a:srgbClr val="FFC000"/>
                </a:solidFill>
                <a:latin typeface="微軟正黑體" panose="020B0604030504040204" pitchFamily="34" charset="-120"/>
                <a:ea typeface="微軟正黑體" panose="020B0604030504040204" pitchFamily="34" charset="-120"/>
                <a:cs typeface="Arial" panose="020B0604020202020204" pitchFamily="34" charset="0"/>
              </a:rPr>
              <a:t>The defeated countries</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 (</a:t>
            </a:r>
            <a:r>
              <a:rPr lang="zh-TW" altLang="en-US" sz="2800" dirty="0" smtClean="0">
                <a:latin typeface="微軟正黑體" panose="020B0604030504040204" pitchFamily="34" charset="-120"/>
                <a:ea typeface="微軟正黑體" panose="020B0604030504040204" pitchFamily="34" charset="-120"/>
                <a:cs typeface="Arial" panose="020B0604020202020204" pitchFamily="34" charset="0"/>
              </a:rPr>
              <a:t>戰敗國</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 were just asked to sign the peace treaties (</a:t>
            </a:r>
            <a:r>
              <a:rPr lang="zh-TW" altLang="en-US" sz="2800" dirty="0" smtClean="0">
                <a:latin typeface="微軟正黑體" panose="020B0604030504040204" pitchFamily="34" charset="-120"/>
                <a:ea typeface="微軟正黑體" panose="020B0604030504040204" pitchFamily="34" charset="-120"/>
                <a:cs typeface="Arial" panose="020B0604020202020204" pitchFamily="34" charset="0"/>
              </a:rPr>
              <a:t>條約</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a:t>
            </a:r>
          </a:p>
          <a:p>
            <a:pPr marL="742950" indent="-742950">
              <a:buFont typeface="+mj-lt"/>
              <a:buAutoNum type="arabicPeriod"/>
            </a:pPr>
            <a:r>
              <a:rPr lang="en-US" altLang="zh-TW" sz="2800" dirty="0" smtClean="0">
                <a:solidFill>
                  <a:srgbClr val="FFC000"/>
                </a:solidFill>
                <a:latin typeface="微軟正黑體" panose="020B0604030504040204" pitchFamily="34" charset="-120"/>
                <a:ea typeface="微軟正黑體" panose="020B0604030504040204" pitchFamily="34" charset="-120"/>
                <a:cs typeface="Arial" panose="020B0604020202020204" pitchFamily="34" charset="0"/>
              </a:rPr>
              <a:t>The defeated countries </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had to disarm (</a:t>
            </a:r>
            <a:r>
              <a:rPr lang="zh-TW" altLang="en-US" sz="2800" dirty="0" smtClean="0">
                <a:latin typeface="微軟正黑體" pitchFamily="34" charset="-120"/>
                <a:ea typeface="微軟正黑體" pitchFamily="34" charset="-120"/>
              </a:rPr>
              <a:t>裁軍</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 pay reparations (</a:t>
            </a:r>
            <a:r>
              <a:rPr lang="zh-TW" altLang="en-US" sz="2800" dirty="0" smtClean="0">
                <a:latin typeface="微軟正黑體" pitchFamily="34" charset="-120"/>
                <a:ea typeface="微軟正黑體" pitchFamily="34" charset="-120"/>
              </a:rPr>
              <a:t>賠償</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 and  cede some land (</a:t>
            </a:r>
            <a:r>
              <a:rPr lang="zh-TW" altLang="en-US" sz="2800" dirty="0" smtClean="0">
                <a:latin typeface="微軟正黑體" panose="020B0604030504040204" pitchFamily="34" charset="-120"/>
                <a:ea typeface="微軟正黑體" panose="020B0604030504040204" pitchFamily="34" charset="-120"/>
                <a:cs typeface="Arial" panose="020B0604020202020204" pitchFamily="34" charset="0"/>
              </a:rPr>
              <a:t>割地</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 Germany was punished most heavily. </a:t>
            </a:r>
          </a:p>
          <a:p>
            <a:pPr marL="742950" indent="-742950">
              <a:buFont typeface="+mj-lt"/>
              <a:buAutoNum type="arabicPeriod"/>
            </a:pP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Germany was forced to sign the </a:t>
            </a:r>
            <a:r>
              <a:rPr lang="en-US" altLang="zh-TW" sz="2800" dirty="0" smtClean="0">
                <a:solidFill>
                  <a:srgbClr val="FFC000"/>
                </a:solidFill>
                <a:latin typeface="微軟正黑體" panose="020B0604030504040204" pitchFamily="34" charset="-120"/>
                <a:ea typeface="微軟正黑體" panose="020B0604030504040204" pitchFamily="34" charset="-120"/>
                <a:cs typeface="Arial" panose="020B0604020202020204" pitchFamily="34" charset="0"/>
              </a:rPr>
              <a:t>Treaty of Versailles </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a:t>
            </a:r>
            <a:r>
              <a:rPr lang="zh-TW" altLang="en-US" sz="2800" dirty="0" smtClean="0">
                <a:latin typeface="微軟正黑體" pitchFamily="34" charset="-120"/>
                <a:ea typeface="微軟正黑體" pitchFamily="34" charset="-120"/>
              </a:rPr>
              <a:t>凡爾賽條約</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 Germans thought that it was unfair for Germany to accept full responsibility for the First World War. Their hatred (</a:t>
            </a:r>
            <a:r>
              <a:rPr lang="zh-TW" altLang="en-US" sz="2800" dirty="0" smtClean="0">
                <a:latin typeface="微軟正黑體" pitchFamily="34" charset="-120"/>
                <a:ea typeface="微軟正黑體" pitchFamily="34" charset="-120"/>
              </a:rPr>
              <a:t>憎恨</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 towards the treaty paved the way for the Second World War.</a:t>
            </a:r>
            <a:endPar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36609175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7001981"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Results and impact of the war</a:t>
            </a:r>
            <a:endParaRPr lang="zh-HK" altLang="en-US" sz="4400" dirty="0">
              <a:cs typeface="Arial" panose="020B0604020202020204" pitchFamily="34" charset="0"/>
            </a:endParaRPr>
          </a:p>
        </p:txBody>
      </p:sp>
      <p:sp>
        <p:nvSpPr>
          <p:cNvPr id="5" name="文字方塊 4"/>
          <p:cNvSpPr txBox="1"/>
          <p:nvPr/>
        </p:nvSpPr>
        <p:spPr>
          <a:xfrm>
            <a:off x="461395" y="1510018"/>
            <a:ext cx="11494172" cy="6001643"/>
          </a:xfrm>
          <a:prstGeom prst="rect">
            <a:avLst/>
          </a:prstGeom>
          <a:noFill/>
        </p:spPr>
        <p:txBody>
          <a:bodyPr wrap="square" rtlCol="0">
            <a:spAutoFit/>
          </a:bodyPr>
          <a:lstStyle/>
          <a:p>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Political impact: changes in international </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order</a:t>
            </a:r>
          </a:p>
          <a:p>
            <a:endPar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endParaRPr>
          </a:p>
          <a:p>
            <a:pPr marL="514350" indent="-514350">
              <a:buFont typeface="+mj-lt"/>
              <a:buAutoNum type="arabicPeriod"/>
            </a:pP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Changing the map of Europe:</a:t>
            </a:r>
          </a:p>
          <a:p>
            <a:pPr marL="1371600" lvl="2" indent="-457200">
              <a:buFont typeface="Arial" panose="020B0604020202020204" pitchFamily="34" charset="0"/>
              <a:buChar char="•"/>
            </a:pPr>
            <a:r>
              <a:rPr lang="en-US" altLang="zh-HK" sz="2400" dirty="0" smtClean="0">
                <a:solidFill>
                  <a:srgbClr val="FFC000"/>
                </a:solidFill>
                <a:latin typeface="微軟正黑體" panose="020B0604030504040204" pitchFamily="34" charset="-120"/>
                <a:ea typeface="微軟正黑體" panose="020B0604030504040204" pitchFamily="34" charset="-120"/>
                <a:cs typeface="Arial" panose="020B0604020202020204" pitchFamily="34" charset="0"/>
              </a:rPr>
              <a:t>The Russian Empire </a:t>
            </a:r>
            <a:r>
              <a:rPr lang="en-US" altLang="zh-HK" sz="2400" dirty="0" smtClean="0">
                <a:latin typeface="微軟正黑體" panose="020B0604030504040204" pitchFamily="34" charset="-120"/>
                <a:ea typeface="微軟正黑體" panose="020B0604030504040204" pitchFamily="34" charset="-120"/>
                <a:cs typeface="Arial" panose="020B0604020202020204" pitchFamily="34" charset="0"/>
              </a:rPr>
              <a:t>ended and 3 independent states were set up in the western Baltic (</a:t>
            </a:r>
            <a:r>
              <a:rPr lang="zh-HK" altLang="en-US" sz="2400" dirty="0">
                <a:latin typeface="微軟正黑體" panose="020B0604030504040204" pitchFamily="34" charset="-120"/>
                <a:ea typeface="微軟正黑體" panose="020B0604030504040204" pitchFamily="34" charset="-120"/>
              </a:rPr>
              <a:t>波羅的海</a:t>
            </a:r>
            <a:r>
              <a:rPr lang="en-US" altLang="zh-HK" sz="2400" dirty="0" smtClean="0">
                <a:latin typeface="微軟正黑體" panose="020B0604030504040204" pitchFamily="34" charset="-120"/>
                <a:ea typeface="微軟正黑體" panose="020B0604030504040204" pitchFamily="34" charset="-120"/>
                <a:cs typeface="Arial" panose="020B0604020202020204" pitchFamily="34" charset="0"/>
              </a:rPr>
              <a:t>) area. </a:t>
            </a:r>
            <a:r>
              <a:rPr lang="en-US" altLang="zh-HK" sz="2400" dirty="0" smtClean="0">
                <a:solidFill>
                  <a:srgbClr val="FFFF00"/>
                </a:solidFill>
                <a:latin typeface="微軟正黑體" panose="020B0604030504040204" pitchFamily="34" charset="-120"/>
                <a:ea typeface="微軟正黑體" panose="020B0604030504040204" pitchFamily="34" charset="-120"/>
                <a:cs typeface="Arial" panose="020B0604020202020204" pitchFamily="34" charset="0"/>
              </a:rPr>
              <a:t>Finland</a:t>
            </a:r>
            <a:r>
              <a:rPr lang="en-US" altLang="zh-HK" sz="2400" dirty="0" smtClean="0">
                <a:latin typeface="微軟正黑體" panose="020B0604030504040204" pitchFamily="34" charset="-120"/>
                <a:ea typeface="微軟正黑體" panose="020B0604030504040204" pitchFamily="34" charset="-120"/>
                <a:cs typeface="Arial" panose="020B0604020202020204" pitchFamily="34" charset="0"/>
              </a:rPr>
              <a:t> (</a:t>
            </a:r>
            <a:r>
              <a:rPr lang="zh-HK" altLang="en-US" sz="2400" dirty="0">
                <a:latin typeface="微軟正黑體" panose="020B0604030504040204" pitchFamily="34" charset="-120"/>
                <a:ea typeface="微軟正黑體" panose="020B0604030504040204" pitchFamily="34" charset="-120"/>
              </a:rPr>
              <a:t>芬蘭</a:t>
            </a:r>
            <a:r>
              <a:rPr lang="en-US" altLang="zh-HK" sz="2400" dirty="0" smtClean="0">
                <a:latin typeface="微軟正黑體" panose="020B0604030504040204" pitchFamily="34" charset="-120"/>
                <a:ea typeface="微軟正黑體" panose="020B0604030504040204" pitchFamily="34" charset="-120"/>
                <a:cs typeface="Arial" panose="020B0604020202020204" pitchFamily="34" charset="0"/>
              </a:rPr>
              <a:t>) became independent.</a:t>
            </a:r>
          </a:p>
          <a:p>
            <a:pPr marL="1371600" lvl="2" indent="-457200">
              <a:buFont typeface="Arial" panose="020B0604020202020204" pitchFamily="34" charset="0"/>
              <a:buChar char="•"/>
            </a:pPr>
            <a:r>
              <a:rPr lang="en-US" altLang="zh-HK" sz="2400" dirty="0" smtClean="0">
                <a:latin typeface="微軟正黑體" panose="020B0604030504040204" pitchFamily="34" charset="-120"/>
                <a:ea typeface="微軟正黑體" panose="020B0604030504040204" pitchFamily="34" charset="-120"/>
                <a:cs typeface="Arial" panose="020B0604020202020204" pitchFamily="34" charset="0"/>
              </a:rPr>
              <a:t>Austria-Hungary was split into </a:t>
            </a:r>
            <a:r>
              <a:rPr lang="en-US" altLang="zh-HK" sz="2400" dirty="0" smtClean="0">
                <a:solidFill>
                  <a:schemeClr val="accent3"/>
                </a:solidFill>
                <a:latin typeface="微軟正黑體" panose="020B0604030504040204" pitchFamily="34" charset="-120"/>
                <a:ea typeface="微軟正黑體" panose="020B0604030504040204" pitchFamily="34" charset="-120"/>
                <a:cs typeface="Arial" panose="020B0604020202020204" pitchFamily="34" charset="0"/>
              </a:rPr>
              <a:t>Austria</a:t>
            </a:r>
            <a:r>
              <a:rPr lang="en-US" altLang="zh-HK" sz="2400" dirty="0" smtClean="0">
                <a:latin typeface="微軟正黑體" panose="020B0604030504040204" pitchFamily="34" charset="-120"/>
                <a:ea typeface="微軟正黑體" panose="020B0604030504040204" pitchFamily="34" charset="-120"/>
                <a:cs typeface="Arial" panose="020B0604020202020204" pitchFamily="34" charset="0"/>
              </a:rPr>
              <a:t> and </a:t>
            </a:r>
            <a:r>
              <a:rPr lang="en-US" altLang="zh-HK" sz="2400" dirty="0" smtClean="0">
                <a:solidFill>
                  <a:schemeClr val="accent5"/>
                </a:solidFill>
                <a:latin typeface="微軟正黑體" panose="020B0604030504040204" pitchFamily="34" charset="-120"/>
                <a:ea typeface="微軟正黑體" panose="020B0604030504040204" pitchFamily="34" charset="-120"/>
                <a:cs typeface="Arial" panose="020B0604020202020204" pitchFamily="34" charset="0"/>
              </a:rPr>
              <a:t>Hungary</a:t>
            </a:r>
            <a:r>
              <a:rPr lang="en-US" altLang="zh-HK" sz="2400" dirty="0" smtClean="0">
                <a:latin typeface="微軟正黑體" panose="020B0604030504040204" pitchFamily="34" charset="-120"/>
                <a:ea typeface="微軟正黑體" panose="020B0604030504040204" pitchFamily="34" charset="-120"/>
                <a:cs typeface="Arial" panose="020B0604020202020204" pitchFamily="34" charset="0"/>
              </a:rPr>
              <a:t>. Both had to cede land to neighboring countries. Part of the land was used to form </a:t>
            </a:r>
            <a:r>
              <a:rPr lang="en-US" altLang="zh-HK" sz="2400" dirty="0" smtClean="0">
                <a:solidFill>
                  <a:srgbClr val="92D050"/>
                </a:solidFill>
                <a:latin typeface="微軟正黑體" panose="020B0604030504040204" pitchFamily="34" charset="-120"/>
                <a:ea typeface="微軟正黑體" panose="020B0604030504040204" pitchFamily="34" charset="-120"/>
                <a:cs typeface="Arial" panose="020B0604020202020204" pitchFamily="34" charset="0"/>
              </a:rPr>
              <a:t>Czechoslovakia (</a:t>
            </a:r>
            <a:r>
              <a:rPr lang="zh-HK" altLang="en-US" sz="2400" dirty="0">
                <a:latin typeface="微軟正黑體" panose="020B0604030504040204" pitchFamily="34" charset="-120"/>
                <a:ea typeface="微軟正黑體" panose="020B0604030504040204" pitchFamily="34" charset="-120"/>
              </a:rPr>
              <a:t>捷克斯拉夫</a:t>
            </a:r>
            <a:r>
              <a:rPr lang="en-US" altLang="zh-HK" sz="2400" dirty="0" smtClean="0">
                <a:solidFill>
                  <a:srgbClr val="92D050"/>
                </a:solidFill>
                <a:latin typeface="微軟正黑體" panose="020B0604030504040204" pitchFamily="34" charset="-120"/>
                <a:ea typeface="微軟正黑體" panose="020B0604030504040204" pitchFamily="34" charset="-120"/>
                <a:cs typeface="Arial" panose="020B0604020202020204" pitchFamily="34" charset="0"/>
              </a:rPr>
              <a:t>)</a:t>
            </a:r>
            <a:r>
              <a:rPr lang="en-US" altLang="zh-HK" sz="2400" dirty="0" smtClean="0">
                <a:latin typeface="微軟正黑體" panose="020B0604030504040204" pitchFamily="34" charset="-120"/>
                <a:ea typeface="微軟正黑體" panose="020B0604030504040204" pitchFamily="34" charset="-120"/>
                <a:cs typeface="Arial" panose="020B0604020202020204" pitchFamily="34" charset="0"/>
              </a:rPr>
              <a:t>.</a:t>
            </a:r>
          </a:p>
          <a:p>
            <a:pPr marL="1371600" lvl="2" indent="-457200">
              <a:buFont typeface="Arial" panose="020B0604020202020204" pitchFamily="34" charset="0"/>
              <a:buChar char="•"/>
            </a:pPr>
            <a:r>
              <a:rPr lang="en-US" altLang="zh-HK" sz="2400" dirty="0" smtClean="0">
                <a:latin typeface="微軟正黑體" panose="020B0604030504040204" pitchFamily="34" charset="-120"/>
                <a:ea typeface="微軟正黑體" panose="020B0604030504040204" pitchFamily="34" charset="-120"/>
                <a:cs typeface="Arial" panose="020B0604020202020204" pitchFamily="34" charset="0"/>
              </a:rPr>
              <a:t>Germany ceded land to neighboring countries. </a:t>
            </a:r>
            <a:r>
              <a:rPr lang="en-US" altLang="zh-HK" sz="2400" dirty="0" smtClean="0">
                <a:solidFill>
                  <a:schemeClr val="accent2"/>
                </a:solidFill>
                <a:latin typeface="微軟正黑體" panose="020B0604030504040204" pitchFamily="34" charset="-120"/>
                <a:ea typeface="微軟正黑體" panose="020B0604030504040204" pitchFamily="34" charset="-120"/>
                <a:cs typeface="Arial" panose="020B0604020202020204" pitchFamily="34" charset="0"/>
              </a:rPr>
              <a:t>East Prussia (</a:t>
            </a:r>
            <a:r>
              <a:rPr lang="zh-HK" altLang="en-US" sz="2400" dirty="0" smtClean="0">
                <a:solidFill>
                  <a:schemeClr val="accent2"/>
                </a:solidFill>
                <a:latin typeface="微軟正黑體" panose="020B0604030504040204" pitchFamily="34" charset="-120"/>
                <a:ea typeface="微軟正黑體" panose="020B0604030504040204" pitchFamily="34" charset="-120"/>
                <a:cs typeface="Arial" panose="020B0604020202020204" pitchFamily="34" charset="0"/>
              </a:rPr>
              <a:t>普魯士</a:t>
            </a:r>
            <a:r>
              <a:rPr lang="en-US" altLang="zh-HK" sz="2400" dirty="0" smtClean="0">
                <a:solidFill>
                  <a:schemeClr val="accent2"/>
                </a:solidFill>
                <a:latin typeface="微軟正黑體" panose="020B0604030504040204" pitchFamily="34" charset="-120"/>
                <a:ea typeface="微軟正黑體" panose="020B0604030504040204" pitchFamily="34" charset="-120"/>
                <a:cs typeface="Arial" panose="020B0604020202020204" pitchFamily="34" charset="0"/>
              </a:rPr>
              <a:t>) </a:t>
            </a:r>
            <a:r>
              <a:rPr lang="en-US" altLang="zh-HK" sz="2400" dirty="0" smtClean="0">
                <a:latin typeface="微軟正黑體" panose="020B0604030504040204" pitchFamily="34" charset="-120"/>
                <a:ea typeface="微軟正黑體" panose="020B0604030504040204" pitchFamily="34" charset="-120"/>
                <a:cs typeface="Arial" panose="020B0604020202020204" pitchFamily="34" charset="0"/>
              </a:rPr>
              <a:t>was separated from mainland Germany. </a:t>
            </a:r>
            <a:r>
              <a:rPr lang="en-US" altLang="zh-HK" sz="2400" dirty="0" smtClean="0">
                <a:solidFill>
                  <a:srgbClr val="92D050"/>
                </a:solidFill>
                <a:latin typeface="微軟正黑體" panose="020B0604030504040204" pitchFamily="34" charset="-120"/>
                <a:ea typeface="微軟正黑體" panose="020B0604030504040204" pitchFamily="34" charset="-120"/>
                <a:cs typeface="Arial" panose="020B0604020202020204" pitchFamily="34" charset="0"/>
              </a:rPr>
              <a:t>Poland (</a:t>
            </a:r>
            <a:r>
              <a:rPr lang="zh-HK" altLang="en-US" sz="2400" dirty="0">
                <a:solidFill>
                  <a:srgbClr val="92D050"/>
                </a:solidFill>
                <a:latin typeface="微軟正黑體" panose="020B0604030504040204" pitchFamily="34" charset="-120"/>
                <a:ea typeface="微軟正黑體" panose="020B0604030504040204" pitchFamily="34" charset="-120"/>
                <a:cs typeface="Arial" panose="020B0604020202020204" pitchFamily="34" charset="0"/>
              </a:rPr>
              <a:t>波蘭</a:t>
            </a:r>
            <a:r>
              <a:rPr lang="en-US" altLang="zh-HK" sz="2400" dirty="0" smtClean="0">
                <a:solidFill>
                  <a:srgbClr val="92D050"/>
                </a:solidFill>
                <a:latin typeface="微軟正黑體" panose="020B0604030504040204" pitchFamily="34" charset="-120"/>
                <a:ea typeface="微軟正黑體" panose="020B0604030504040204" pitchFamily="34" charset="-120"/>
                <a:cs typeface="Arial" panose="020B0604020202020204" pitchFamily="34" charset="0"/>
              </a:rPr>
              <a:t>) </a:t>
            </a:r>
            <a:r>
              <a:rPr lang="en-US" altLang="zh-HK" sz="2400" dirty="0" smtClean="0">
                <a:latin typeface="微軟正黑體" panose="020B0604030504040204" pitchFamily="34" charset="-120"/>
                <a:ea typeface="微軟正黑體" panose="020B0604030504040204" pitchFamily="34" charset="-120"/>
                <a:cs typeface="Arial" panose="020B0604020202020204" pitchFamily="34" charset="0"/>
              </a:rPr>
              <a:t>had an access to the </a:t>
            </a:r>
            <a:r>
              <a:rPr lang="en-US" altLang="zh-HK" sz="2400" dirty="0" smtClean="0">
                <a:solidFill>
                  <a:schemeClr val="bg2">
                    <a:lumMod val="60000"/>
                    <a:lumOff val="40000"/>
                  </a:schemeClr>
                </a:solidFill>
                <a:latin typeface="微軟正黑體" panose="020B0604030504040204" pitchFamily="34" charset="-120"/>
                <a:ea typeface="微軟正黑體" panose="020B0604030504040204" pitchFamily="34" charset="-120"/>
                <a:cs typeface="Arial" panose="020B0604020202020204" pitchFamily="34" charset="0"/>
              </a:rPr>
              <a:t>Baltic Sea</a:t>
            </a:r>
            <a:r>
              <a:rPr lang="en-US" altLang="zh-HK" sz="2400" dirty="0">
                <a:solidFill>
                  <a:schemeClr val="bg2">
                    <a:lumMod val="60000"/>
                    <a:lumOff val="40000"/>
                  </a:schemeClr>
                </a:solidFill>
                <a:latin typeface="微軟正黑體" panose="020B0604030504040204" pitchFamily="34" charset="-120"/>
                <a:ea typeface="微軟正黑體" panose="020B0604030504040204" pitchFamily="34" charset="-120"/>
                <a:cs typeface="Arial" panose="020B0604020202020204" pitchFamily="34" charset="0"/>
              </a:rPr>
              <a:t> </a:t>
            </a:r>
            <a:r>
              <a:rPr lang="en-US" altLang="zh-HK" sz="2400" dirty="0">
                <a:latin typeface="微軟正黑體" panose="020B0604030504040204" pitchFamily="34" charset="-120"/>
                <a:ea typeface="微軟正黑體" panose="020B0604030504040204" pitchFamily="34" charset="-120"/>
                <a:cs typeface="Arial" panose="020B0604020202020204" pitchFamily="34" charset="0"/>
              </a:rPr>
              <a:t>(</a:t>
            </a:r>
            <a:r>
              <a:rPr lang="zh-HK" altLang="en-US" sz="2400" dirty="0">
                <a:latin typeface="微軟正黑體" panose="020B0604030504040204" pitchFamily="34" charset="-120"/>
                <a:ea typeface="微軟正黑體" panose="020B0604030504040204" pitchFamily="34" charset="-120"/>
              </a:rPr>
              <a:t>波羅的海</a:t>
            </a:r>
            <a:r>
              <a:rPr lang="en-US" altLang="zh-HK" sz="2400" dirty="0" smtClean="0">
                <a:latin typeface="微軟正黑體" panose="020B0604030504040204" pitchFamily="34" charset="-120"/>
                <a:ea typeface="微軟正黑體" panose="020B0604030504040204" pitchFamily="34" charset="-120"/>
                <a:cs typeface="Arial" panose="020B0604020202020204" pitchFamily="34" charset="0"/>
              </a:rPr>
              <a:t>).</a:t>
            </a:r>
          </a:p>
          <a:p>
            <a:pPr marL="1371600" lvl="2" indent="-457200">
              <a:buFont typeface="Arial" panose="020B0604020202020204" pitchFamily="34" charset="0"/>
              <a:buChar char="•"/>
            </a:pPr>
            <a:r>
              <a:rPr lang="en-US" altLang="zh-HK" sz="2400" dirty="0" smtClean="0">
                <a:solidFill>
                  <a:srgbClr val="C00000"/>
                </a:solidFill>
                <a:latin typeface="微軟正黑體" panose="020B0604030504040204" pitchFamily="34" charset="-120"/>
                <a:ea typeface="微軟正黑體" panose="020B0604030504040204" pitchFamily="34" charset="-120"/>
                <a:cs typeface="Arial" panose="020B0604020202020204" pitchFamily="34" charset="0"/>
              </a:rPr>
              <a:t>Yugoslavia</a:t>
            </a:r>
            <a:r>
              <a:rPr lang="en-US" altLang="zh-HK" sz="2400" dirty="0" smtClean="0">
                <a:latin typeface="微軟正黑體" panose="020B0604030504040204" pitchFamily="34" charset="-120"/>
                <a:ea typeface="微軟正黑體" panose="020B0604030504040204" pitchFamily="34" charset="-120"/>
                <a:cs typeface="Arial" panose="020B0604020202020204" pitchFamily="34" charset="0"/>
              </a:rPr>
              <a:t> (</a:t>
            </a:r>
            <a:r>
              <a:rPr lang="zh-HK" altLang="en-US" sz="2400" dirty="0">
                <a:latin typeface="微軟正黑體" panose="020B0604030504040204" pitchFamily="34" charset="-120"/>
                <a:ea typeface="微軟正黑體" panose="020B0604030504040204" pitchFamily="34" charset="-120"/>
                <a:cs typeface="Arial" panose="020B0604020202020204" pitchFamily="34" charset="0"/>
              </a:rPr>
              <a:t>南斯拉夫</a:t>
            </a:r>
            <a:r>
              <a:rPr lang="en-US" altLang="zh-HK" sz="2400" dirty="0" smtClean="0">
                <a:latin typeface="微軟正黑體" panose="020B0604030504040204" pitchFamily="34" charset="-120"/>
                <a:ea typeface="微軟正黑體" panose="020B0604030504040204" pitchFamily="34" charset="-120"/>
                <a:cs typeface="Arial" panose="020B0604020202020204" pitchFamily="34" charset="0"/>
              </a:rPr>
              <a:t>) was set up in the </a:t>
            </a:r>
            <a:r>
              <a:rPr lang="en-US" altLang="zh-HK" sz="2400" dirty="0" smtClean="0">
                <a:solidFill>
                  <a:srgbClr val="00B050"/>
                </a:solidFill>
                <a:latin typeface="微軟正黑體" panose="020B0604030504040204" pitchFamily="34" charset="-120"/>
                <a:ea typeface="微軟正黑體" panose="020B0604030504040204" pitchFamily="34" charset="-120"/>
                <a:cs typeface="Arial" panose="020B0604020202020204" pitchFamily="34" charset="0"/>
              </a:rPr>
              <a:t>Balkans</a:t>
            </a:r>
            <a:r>
              <a:rPr lang="en-US" altLang="zh-HK" sz="2400" dirty="0" smtClean="0">
                <a:solidFill>
                  <a:srgbClr val="0070C0"/>
                </a:solidFill>
                <a:latin typeface="微軟正黑體" panose="020B0604030504040204" pitchFamily="34" charset="-120"/>
                <a:ea typeface="微軟正黑體" panose="020B0604030504040204" pitchFamily="34" charset="-120"/>
                <a:cs typeface="Arial" panose="020B0604020202020204" pitchFamily="34" charset="0"/>
              </a:rPr>
              <a:t> </a:t>
            </a:r>
            <a:r>
              <a:rPr lang="en-US" altLang="zh-HK" sz="2400" dirty="0" smtClean="0">
                <a:latin typeface="微軟正黑體" panose="020B0604030504040204" pitchFamily="34" charset="-120"/>
                <a:ea typeface="微軟正黑體" panose="020B0604030504040204" pitchFamily="34" charset="-120"/>
                <a:cs typeface="Arial" panose="020B0604020202020204" pitchFamily="34" charset="0"/>
              </a:rPr>
              <a:t>(</a:t>
            </a:r>
            <a:r>
              <a:rPr lang="zh-HK" altLang="en-US" sz="2400" dirty="0">
                <a:latin typeface="微軟正黑體" panose="020B0604030504040204" pitchFamily="34" charset="-120"/>
                <a:ea typeface="微軟正黑體" panose="020B0604030504040204" pitchFamily="34" charset="-120"/>
                <a:cs typeface="Arial" panose="020B0604020202020204" pitchFamily="34" charset="0"/>
              </a:rPr>
              <a:t>巴爾幹半島</a:t>
            </a:r>
            <a:r>
              <a:rPr lang="en-US" altLang="zh-HK" sz="2400" dirty="0" smtClean="0">
                <a:latin typeface="微軟正黑體" panose="020B0604030504040204" pitchFamily="34" charset="-120"/>
                <a:ea typeface="微軟正黑體" panose="020B0604030504040204" pitchFamily="34" charset="-120"/>
                <a:cs typeface="Arial" panose="020B0604020202020204" pitchFamily="34" charset="0"/>
              </a:rPr>
              <a:t>).</a:t>
            </a:r>
          </a:p>
          <a:p>
            <a:pPr marL="1371600" lvl="2" indent="-457200">
              <a:buFont typeface="Arial" panose="020B0604020202020204" pitchFamily="34" charset="0"/>
              <a:buChar char="•"/>
            </a:pPr>
            <a:endPar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endParaRPr>
          </a:p>
          <a:p>
            <a:pPr marL="1371600" lvl="2" indent="-457200">
              <a:buFont typeface="Arial" panose="020B0604020202020204" pitchFamily="34" charset="0"/>
              <a:buChar char="•"/>
            </a:pPr>
            <a:endPar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endParaRPr>
          </a:p>
          <a:p>
            <a:pPr marL="1200150" lvl="1" indent="-742950">
              <a:buFont typeface="Wingdings" panose="05000000000000000000" pitchFamily="2" charset="2"/>
              <a:buChar char="p"/>
            </a:pPr>
            <a:endPar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36609175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7001981"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Results and impact of the war</a:t>
            </a:r>
            <a:endParaRPr lang="zh-HK" altLang="en-US" sz="4400" dirty="0">
              <a:cs typeface="Arial" panose="020B0604020202020204" pitchFamily="34" charset="0"/>
            </a:endParaRPr>
          </a:p>
        </p:txBody>
      </p:sp>
      <p:sp>
        <p:nvSpPr>
          <p:cNvPr id="5" name="文字方塊 4"/>
          <p:cNvSpPr txBox="1"/>
          <p:nvPr/>
        </p:nvSpPr>
        <p:spPr>
          <a:xfrm>
            <a:off x="461395" y="1510018"/>
            <a:ext cx="11494172" cy="3539430"/>
          </a:xfrm>
          <a:prstGeom prst="rect">
            <a:avLst/>
          </a:prstGeom>
          <a:noFill/>
        </p:spPr>
        <p:txBody>
          <a:bodyPr wrap="square" rtlCol="0">
            <a:spAutoFit/>
          </a:bodyPr>
          <a:lstStyle/>
          <a:p>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Political impact: changes in international </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order</a:t>
            </a:r>
          </a:p>
          <a:p>
            <a:endPar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endParaRPr>
          </a:p>
          <a:p>
            <a:pPr marL="514350" indent="-514350">
              <a:buFont typeface="+mj-lt"/>
              <a:buAutoNum type="arabicPeriod" startAt="2"/>
            </a:pP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Declining influence of Europe – The First World War greatly weakened Europe. After the war, even the victorious nations such as Britain, France and Italy became weaker. They also had to pay war debts to the United States.</a:t>
            </a:r>
            <a:endPar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endParaRPr>
          </a:p>
          <a:p>
            <a:pPr marL="1371600" lvl="2" indent="-457200">
              <a:buFont typeface="Arial" panose="020B0604020202020204" pitchFamily="34" charset="0"/>
              <a:buChar char="•"/>
            </a:pPr>
            <a:endPar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endParaRPr>
          </a:p>
          <a:p>
            <a:pPr lvl="1"/>
            <a:endPar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40371137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7001981"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Results and impact of the war</a:t>
            </a:r>
            <a:endParaRPr lang="zh-HK" altLang="en-US" sz="4400" dirty="0">
              <a:cs typeface="Arial" panose="020B0604020202020204" pitchFamily="34" charset="0"/>
            </a:endParaRPr>
          </a:p>
        </p:txBody>
      </p:sp>
      <p:sp>
        <p:nvSpPr>
          <p:cNvPr id="5" name="文字方塊 4"/>
          <p:cNvSpPr txBox="1"/>
          <p:nvPr/>
        </p:nvSpPr>
        <p:spPr>
          <a:xfrm>
            <a:off x="461395" y="1510018"/>
            <a:ext cx="11494172" cy="3539430"/>
          </a:xfrm>
          <a:prstGeom prst="rect">
            <a:avLst/>
          </a:prstGeom>
          <a:noFill/>
        </p:spPr>
        <p:txBody>
          <a:bodyPr wrap="square" rtlCol="0">
            <a:spAutoFit/>
          </a:bodyPr>
          <a:lstStyle/>
          <a:p>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Political impact: changes in international </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order</a:t>
            </a:r>
          </a:p>
          <a:p>
            <a:endPar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endParaRPr>
          </a:p>
          <a:p>
            <a:pPr marL="514350" indent="-514350">
              <a:buFont typeface="+mj-lt"/>
              <a:buAutoNum type="arabicPeriod" startAt="3"/>
            </a:pP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Forming an international peacekeeping body – </a:t>
            </a:r>
            <a:r>
              <a:rPr lang="en-US" altLang="zh-HK" sz="2800" dirty="0" smtClean="0">
                <a:solidFill>
                  <a:srgbClr val="FFFF00"/>
                </a:solidFill>
                <a:latin typeface="微軟正黑體" panose="020B0604030504040204" pitchFamily="34" charset="-120"/>
                <a:ea typeface="微軟正黑體" panose="020B0604030504040204" pitchFamily="34" charset="-120"/>
                <a:cs typeface="Arial" panose="020B0604020202020204" pitchFamily="34" charset="0"/>
              </a:rPr>
              <a:t>The League of Nations</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 (</a:t>
            </a:r>
            <a:r>
              <a:rPr lang="zh-TW" altLang="en-US" sz="2800" dirty="0" smtClean="0">
                <a:latin typeface="微軟正黑體" panose="020B0604030504040204" pitchFamily="34" charset="-120"/>
                <a:ea typeface="微軟正黑體" panose="020B0604030504040204" pitchFamily="34" charset="-120"/>
                <a:cs typeface="Arial" panose="020B0604020202020204" pitchFamily="34" charset="0"/>
              </a:rPr>
              <a:t>國際聯盟</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 was set up. Its headquarters was in </a:t>
            </a:r>
            <a:r>
              <a:rPr lang="en-US" altLang="zh-HK" sz="2800" dirty="0" smtClean="0">
                <a:solidFill>
                  <a:srgbClr val="FFC000"/>
                </a:solidFill>
                <a:latin typeface="微軟正黑體" panose="020B0604030504040204" pitchFamily="34" charset="-120"/>
                <a:ea typeface="微軟正黑體" panose="020B0604030504040204" pitchFamily="34" charset="-120"/>
                <a:cs typeface="Arial" panose="020B0604020202020204" pitchFamily="34" charset="0"/>
              </a:rPr>
              <a:t>Geneva </a:t>
            </a:r>
            <a:r>
              <a:rPr lang="en-US" altLang="zh-TW" sz="2800" dirty="0" smtClean="0">
                <a:solidFill>
                  <a:srgbClr val="FFC00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2800" dirty="0" smtClean="0">
                <a:solidFill>
                  <a:srgbClr val="FFC000"/>
                </a:solidFill>
                <a:latin typeface="微軟正黑體" panose="020B0604030504040204" pitchFamily="34" charset="-120"/>
                <a:ea typeface="微軟正黑體" panose="020B0604030504040204" pitchFamily="34" charset="-120"/>
                <a:cs typeface="Arial" panose="020B0604020202020204" pitchFamily="34" charset="0"/>
              </a:rPr>
              <a:t>日內瓦</a:t>
            </a:r>
            <a:r>
              <a:rPr lang="en-US" altLang="zh-TW" sz="2800" dirty="0" smtClean="0">
                <a:solidFill>
                  <a:srgbClr val="FFC000"/>
                </a:solidFill>
                <a:latin typeface="微軟正黑體" panose="020B0604030504040204" pitchFamily="34" charset="-120"/>
                <a:ea typeface="微軟正黑體" panose="020B0604030504040204" pitchFamily="34" charset="-120"/>
                <a:cs typeface="Arial" panose="020B0604020202020204" pitchFamily="34" charset="0"/>
              </a:rPr>
              <a:t>)</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 Switzerland </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a:t>
            </a:r>
            <a:r>
              <a:rPr lang="zh-HK" altLang="en-US" sz="2800" dirty="0">
                <a:latin typeface="微軟正黑體" panose="020B0604030504040204" pitchFamily="34" charset="-120"/>
                <a:ea typeface="微軟正黑體" panose="020B0604030504040204" pitchFamily="34" charset="-120"/>
                <a:cs typeface="Arial" panose="020B0604020202020204" pitchFamily="34" charset="0"/>
              </a:rPr>
              <a:t>瑞士</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 The main aims of the Leagu</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e were to maintain peace and to solve </a:t>
            </a:r>
            <a:r>
              <a:rPr lang="en-US" altLang="zh-HK" sz="2800" dirty="0" smtClean="0">
                <a:solidFill>
                  <a:schemeClr val="accent6"/>
                </a:solidFill>
                <a:latin typeface="微軟正黑體" panose="020B0604030504040204" pitchFamily="34" charset="-120"/>
                <a:ea typeface="微軟正黑體" panose="020B0604030504040204" pitchFamily="34" charset="-120"/>
                <a:cs typeface="Arial" panose="020B0604020202020204" pitchFamily="34" charset="0"/>
              </a:rPr>
              <a:t>international conflicts</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a:t>
            </a:r>
          </a:p>
          <a:p>
            <a:pPr marL="1371600" lvl="2" indent="-457200">
              <a:buFont typeface="Arial" panose="020B0604020202020204" pitchFamily="34" charset="0"/>
              <a:buChar char="•"/>
            </a:pPr>
            <a:endPar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endParaRPr>
          </a:p>
          <a:p>
            <a:pPr lvl="1"/>
            <a:endPar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5227959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7001981"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Results and impact of the war</a:t>
            </a:r>
            <a:endParaRPr lang="zh-HK" altLang="en-US" sz="4400" dirty="0">
              <a:cs typeface="Arial" panose="020B0604020202020204" pitchFamily="34" charset="0"/>
            </a:endParaRPr>
          </a:p>
        </p:txBody>
      </p:sp>
      <p:sp>
        <p:nvSpPr>
          <p:cNvPr id="5" name="文字方塊 4"/>
          <p:cNvSpPr txBox="1"/>
          <p:nvPr/>
        </p:nvSpPr>
        <p:spPr>
          <a:xfrm>
            <a:off x="461395" y="1519543"/>
            <a:ext cx="11494172" cy="4832092"/>
          </a:xfrm>
          <a:prstGeom prst="rect">
            <a:avLst/>
          </a:prstGeom>
          <a:noFill/>
        </p:spPr>
        <p:txBody>
          <a:bodyPr wrap="square" rtlCol="0">
            <a:spAutoFit/>
          </a:bodyPr>
          <a:lstStyle/>
          <a:p>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Economic impact</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 </a:t>
            </a:r>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war cost and casualties</a:t>
            </a:r>
          </a:p>
          <a:p>
            <a:endPar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endParaRPr>
          </a:p>
          <a:p>
            <a:pPr marL="457200" indent="-457200">
              <a:buFont typeface="Arial" panose="020B0604020202020204" pitchFamily="34" charset="0"/>
              <a:buChar char="•"/>
            </a:pP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About 8.5 million people </a:t>
            </a:r>
            <a:r>
              <a:rPr lang="en-US" altLang="zh-HK" sz="2800" dirty="0">
                <a:latin typeface="微軟正黑體" panose="020B0604030504040204" pitchFamily="34" charset="-120"/>
                <a:ea typeface="微軟正黑體" panose="020B0604030504040204" pitchFamily="34" charset="-120"/>
                <a:cs typeface="Arial" panose="020B0604020202020204" pitchFamily="34" charset="0"/>
              </a:rPr>
              <a:t>(</a:t>
            </a:r>
            <a:r>
              <a:rPr lang="zh-TW" altLang="en-US" sz="2800" dirty="0">
                <a:latin typeface="微軟正黑體" panose="020B0604030504040204" pitchFamily="34" charset="-120"/>
                <a:ea typeface="微軟正黑體" panose="020B0604030504040204" pitchFamily="34" charset="-120"/>
                <a:cs typeface="Arial" panose="020B0604020202020204" pitchFamily="34" charset="0"/>
              </a:rPr>
              <a:t>八百五十萬人</a:t>
            </a:r>
            <a:r>
              <a:rPr lang="en-US" altLang="zh-HK" sz="2800" dirty="0">
                <a:latin typeface="微軟正黑體" panose="020B0604030504040204" pitchFamily="34" charset="-120"/>
                <a:ea typeface="微軟正黑體" panose="020B0604030504040204" pitchFamily="34" charset="-120"/>
                <a:cs typeface="Arial" panose="020B0604020202020204" pitchFamily="34" charset="0"/>
              </a:rPr>
              <a:t>) </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were killed and 30 million (</a:t>
            </a:r>
            <a:r>
              <a:rPr lang="zh-TW" altLang="en-US" sz="2800" dirty="0" smtClean="0">
                <a:latin typeface="微軟正黑體" panose="020B0604030504040204" pitchFamily="34" charset="-120"/>
                <a:ea typeface="微軟正黑體" panose="020B0604030504040204" pitchFamily="34" charset="-120"/>
                <a:cs typeface="Arial" panose="020B0604020202020204" pitchFamily="34" charset="0"/>
              </a:rPr>
              <a:t>三千萬人</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 injured.</a:t>
            </a:r>
          </a:p>
          <a:p>
            <a:pPr marL="457200" indent="-457200">
              <a:buFont typeface="Arial" panose="020B0604020202020204" pitchFamily="34" charset="0"/>
              <a:buChar char="•"/>
            </a:pP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There were serious </a:t>
            </a:r>
            <a:r>
              <a:rPr lang="en-US" altLang="zh-HK" sz="2800" dirty="0" smtClean="0">
                <a:solidFill>
                  <a:srgbClr val="FFC000"/>
                </a:solidFill>
                <a:latin typeface="微軟正黑體" panose="020B0604030504040204" pitchFamily="34" charset="-120"/>
                <a:ea typeface="微軟正黑體" panose="020B0604030504040204" pitchFamily="34" charset="-120"/>
                <a:cs typeface="Arial" panose="020B0604020202020204" pitchFamily="34" charset="0"/>
              </a:rPr>
              <a:t>unemployment</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 </a:t>
            </a:r>
            <a:r>
              <a:rPr lang="en-US" altLang="zh-HK" sz="2800" dirty="0" smtClean="0">
                <a:solidFill>
                  <a:srgbClr val="00B050"/>
                </a:solidFill>
                <a:latin typeface="微軟正黑體" panose="020B0604030504040204" pitchFamily="34" charset="-120"/>
                <a:ea typeface="微軟正黑體" panose="020B0604030504040204" pitchFamily="34" charset="-120"/>
                <a:cs typeface="Arial" panose="020B0604020202020204" pitchFamily="34" charset="0"/>
              </a:rPr>
              <a:t>inflation</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 and </a:t>
            </a:r>
            <a:r>
              <a:rPr lang="en-US" altLang="zh-HK" sz="2800" dirty="0" smtClean="0">
                <a:solidFill>
                  <a:schemeClr val="accent3"/>
                </a:solidFill>
                <a:latin typeface="微軟正黑體" panose="020B0604030504040204" pitchFamily="34" charset="-120"/>
                <a:ea typeface="微軟正黑體" panose="020B0604030504040204" pitchFamily="34" charset="-120"/>
                <a:cs typeface="Arial" panose="020B0604020202020204" pitchFamily="34" charset="0"/>
              </a:rPr>
              <a:t>shortages of food</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 after the war. After the war, the victorious countries had to pay war debts, while the defeated countries had to pay reparations.</a:t>
            </a:r>
          </a:p>
          <a:p>
            <a:endPar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endParaRPr>
          </a:p>
          <a:p>
            <a:pPr marL="514350" indent="-514350">
              <a:buFont typeface="+mj-lt"/>
              <a:buAutoNum type="arabicPeriod" startAt="3"/>
            </a:pPr>
            <a:endPar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endParaRPr>
          </a:p>
          <a:p>
            <a:pPr lvl="1"/>
            <a:endPar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44997808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7001981"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Results and impact of the war</a:t>
            </a:r>
            <a:endParaRPr lang="zh-HK" altLang="en-US" sz="4400" dirty="0">
              <a:cs typeface="Arial" panose="020B0604020202020204" pitchFamily="34" charset="0"/>
            </a:endParaRPr>
          </a:p>
        </p:txBody>
      </p:sp>
      <p:sp>
        <p:nvSpPr>
          <p:cNvPr id="5" name="文字方塊 4"/>
          <p:cNvSpPr txBox="1"/>
          <p:nvPr/>
        </p:nvSpPr>
        <p:spPr>
          <a:xfrm>
            <a:off x="461395" y="1510018"/>
            <a:ext cx="11494172" cy="4401205"/>
          </a:xfrm>
          <a:prstGeom prst="rect">
            <a:avLst/>
          </a:prstGeom>
          <a:noFill/>
        </p:spPr>
        <p:txBody>
          <a:bodyPr wrap="square" rtlCol="0">
            <a:spAutoFit/>
          </a:bodyPr>
          <a:lstStyle/>
          <a:p>
            <a:r>
              <a:rPr lang="en-US" altLang="zh-TW" sz="2800" dirty="0" smtClean="0">
                <a:latin typeface="微軟正黑體" panose="020B0604030504040204" pitchFamily="34" charset="-120"/>
                <a:ea typeface="微軟正黑體" panose="020B0604030504040204" pitchFamily="34" charset="-120"/>
                <a:cs typeface="Arial" panose="020B0604020202020204" pitchFamily="34" charset="0"/>
              </a:rPr>
              <a:t>Social and technological impact</a:t>
            </a:r>
          </a:p>
          <a:p>
            <a:endPar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endParaRPr>
          </a:p>
          <a:p>
            <a:pPr marL="514350" indent="-514350">
              <a:buFont typeface="+mj-lt"/>
              <a:buAutoNum type="arabicPeriod"/>
            </a:pP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Rise in women position – Contributions of women to the country during the war were recognized. After the war, Britain, the United States and some Western nations gave women </a:t>
            </a:r>
            <a:r>
              <a:rPr lang="en-US" altLang="zh-HK" sz="2800" dirty="0" smtClean="0">
                <a:solidFill>
                  <a:schemeClr val="accent1"/>
                </a:solidFill>
                <a:latin typeface="微軟正黑體" panose="020B0604030504040204" pitchFamily="34" charset="-120"/>
                <a:ea typeface="微軟正黑體" panose="020B0604030504040204" pitchFamily="34" charset="-120"/>
                <a:cs typeface="Arial" panose="020B0604020202020204" pitchFamily="34" charset="0"/>
              </a:rPr>
              <a:t>the right to vote</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a:t>
            </a:r>
          </a:p>
          <a:p>
            <a:pPr marL="514350" indent="-514350">
              <a:buFont typeface="+mj-lt"/>
              <a:buAutoNum type="arabicPeriod"/>
            </a:pP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Technological improvement – During the war, new technologies were developed and new inventions were made. After the war, </a:t>
            </a:r>
            <a:r>
              <a:rPr lang="en-US" altLang="zh-HK" sz="2800" dirty="0" smtClean="0">
                <a:solidFill>
                  <a:schemeClr val="accent1"/>
                </a:solidFill>
                <a:latin typeface="微軟正黑體" panose="020B0604030504040204" pitchFamily="34" charset="-120"/>
                <a:ea typeface="微軟正黑體" panose="020B0604030504040204" pitchFamily="34" charset="-120"/>
                <a:cs typeface="Arial" panose="020B0604020202020204" pitchFamily="34" charset="0"/>
              </a:rPr>
              <a:t>military transportation </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and </a:t>
            </a:r>
            <a:r>
              <a:rPr lang="en-US" altLang="zh-HK" sz="2800" dirty="0" smtClean="0">
                <a:solidFill>
                  <a:srgbClr val="FFFF00"/>
                </a:solidFill>
                <a:latin typeface="微軟正黑體" panose="020B0604030504040204" pitchFamily="34" charset="-120"/>
                <a:ea typeface="微軟正黑體" panose="020B0604030504040204" pitchFamily="34" charset="-120"/>
                <a:cs typeface="Arial" panose="020B0604020202020204" pitchFamily="34" charset="0"/>
              </a:rPr>
              <a:t>communication means</a:t>
            </a:r>
            <a:r>
              <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rPr>
              <a:t> such as planes and radios were used by the public.</a:t>
            </a:r>
            <a:endPar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endParaRPr>
          </a:p>
          <a:p>
            <a:pPr lvl="1"/>
            <a:endParaRPr lang="en-US" altLang="zh-HK" sz="2800" dirty="0" smtClean="0">
              <a:latin typeface="微軟正黑體" panose="020B0604030504040204" pitchFamily="34" charset="-12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3504456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3747629"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Alliance System</a:t>
            </a:r>
            <a:endParaRPr lang="zh-HK" altLang="en-US" sz="4400" dirty="0">
              <a:cs typeface="Arial" panose="020B0604020202020204" pitchFamily="34" charset="0"/>
            </a:endParaRPr>
          </a:p>
        </p:txBody>
      </p:sp>
      <p:sp>
        <p:nvSpPr>
          <p:cNvPr id="5" name="文字方塊 4"/>
          <p:cNvSpPr txBox="1"/>
          <p:nvPr/>
        </p:nvSpPr>
        <p:spPr>
          <a:xfrm>
            <a:off x="461395" y="1510018"/>
            <a:ext cx="11494172" cy="2123658"/>
          </a:xfrm>
          <a:prstGeom prst="rect">
            <a:avLst/>
          </a:prstGeom>
          <a:noFill/>
        </p:spPr>
        <p:txBody>
          <a:bodyPr wrap="square" rtlCol="0">
            <a:spAutoFit/>
          </a:bodyPr>
          <a:lstStyle/>
          <a:p>
            <a:r>
              <a:rPr lang="en-US" altLang="zh-HK" sz="4400" dirty="0" smtClean="0"/>
              <a:t>Start of the </a:t>
            </a:r>
            <a:r>
              <a:rPr lang="en-US" altLang="zh-HK" sz="4400" dirty="0" smtClean="0">
                <a:solidFill>
                  <a:schemeClr val="accent1"/>
                </a:solidFill>
              </a:rPr>
              <a:t>alliance system (</a:t>
            </a:r>
            <a:r>
              <a:rPr lang="zh-TW" altLang="en-US" sz="4400" dirty="0" smtClean="0">
                <a:solidFill>
                  <a:schemeClr val="accent1"/>
                </a:solidFill>
                <a:latin typeface="微軟正黑體" panose="020B0604030504040204" pitchFamily="34" charset="-120"/>
                <a:ea typeface="微軟正黑體" panose="020B0604030504040204" pitchFamily="34" charset="-120"/>
              </a:rPr>
              <a:t>同盟制度</a:t>
            </a:r>
            <a:r>
              <a:rPr lang="en-US" altLang="zh-HK" sz="4400" dirty="0" smtClean="0">
                <a:solidFill>
                  <a:schemeClr val="accent1"/>
                </a:solidFill>
              </a:rPr>
              <a:t>) </a:t>
            </a:r>
            <a:r>
              <a:rPr lang="en-US" altLang="zh-HK" sz="4400" dirty="0" smtClean="0"/>
              <a:t>– German Chancellor (</a:t>
            </a:r>
            <a:r>
              <a:rPr lang="zh-TW" altLang="en-US" sz="4400" dirty="0" smtClean="0">
                <a:latin typeface="微軟正黑體" panose="020B0604030504040204" pitchFamily="34" charset="-120"/>
                <a:ea typeface="微軟正黑體" panose="020B0604030504040204" pitchFamily="34" charset="-120"/>
              </a:rPr>
              <a:t>德國大臣</a:t>
            </a:r>
            <a:r>
              <a:rPr lang="en-US" altLang="zh-HK" sz="4400" dirty="0" smtClean="0"/>
              <a:t>) </a:t>
            </a:r>
            <a:r>
              <a:rPr lang="en-US" altLang="zh-HK" sz="4400" dirty="0" smtClean="0">
                <a:solidFill>
                  <a:srgbClr val="FFFF00"/>
                </a:solidFill>
              </a:rPr>
              <a:t>Otto von Bismarck </a:t>
            </a:r>
            <a:r>
              <a:rPr lang="en-US" altLang="zh-HK" sz="4400" dirty="0" smtClean="0"/>
              <a:t>started the alliance system.</a:t>
            </a:r>
            <a:endParaRPr lang="zh-HK" altLang="en-US" sz="4400" dirty="0"/>
          </a:p>
        </p:txBody>
      </p:sp>
      <p:sp>
        <p:nvSpPr>
          <p:cNvPr id="6" name="文字方塊 5"/>
          <p:cNvSpPr txBox="1"/>
          <p:nvPr/>
        </p:nvSpPr>
        <p:spPr>
          <a:xfrm>
            <a:off x="3503776" y="4307080"/>
            <a:ext cx="2132635" cy="707886"/>
          </a:xfrm>
          <a:prstGeom prst="rect">
            <a:avLst/>
          </a:prstGeom>
          <a:solidFill>
            <a:schemeClr val="accent2"/>
          </a:solidFill>
        </p:spPr>
        <p:txBody>
          <a:bodyPr wrap="none" rtlCol="0">
            <a:spAutoFit/>
          </a:bodyPr>
          <a:lstStyle/>
          <a:p>
            <a:r>
              <a:rPr lang="en-US" altLang="zh-HK" sz="4000" b="1" dirty="0" smtClean="0"/>
              <a:t>Germany</a:t>
            </a:r>
            <a:endParaRPr lang="zh-HK" altLang="en-US" sz="4000" b="1" dirty="0"/>
          </a:p>
        </p:txBody>
      </p:sp>
      <p:sp>
        <p:nvSpPr>
          <p:cNvPr id="7" name="文字方塊 6"/>
          <p:cNvSpPr txBox="1"/>
          <p:nvPr/>
        </p:nvSpPr>
        <p:spPr>
          <a:xfrm>
            <a:off x="5937903" y="3667972"/>
            <a:ext cx="3660489" cy="707886"/>
          </a:xfrm>
          <a:prstGeom prst="rect">
            <a:avLst/>
          </a:prstGeom>
          <a:solidFill>
            <a:schemeClr val="accent4"/>
          </a:solidFill>
        </p:spPr>
        <p:txBody>
          <a:bodyPr wrap="none" rtlCol="0">
            <a:spAutoFit/>
          </a:bodyPr>
          <a:lstStyle/>
          <a:p>
            <a:r>
              <a:rPr lang="en-US" altLang="zh-HK" sz="4000" b="1" dirty="0" smtClean="0"/>
              <a:t>Austria-Hungary</a:t>
            </a:r>
            <a:endParaRPr lang="zh-HK" altLang="en-US" sz="4000" b="1" dirty="0"/>
          </a:p>
        </p:txBody>
      </p:sp>
      <p:sp>
        <p:nvSpPr>
          <p:cNvPr id="8" name="文字方塊 7"/>
          <p:cNvSpPr txBox="1"/>
          <p:nvPr/>
        </p:nvSpPr>
        <p:spPr>
          <a:xfrm>
            <a:off x="6096000" y="5091869"/>
            <a:ext cx="1539204" cy="707886"/>
          </a:xfrm>
          <a:prstGeom prst="rect">
            <a:avLst/>
          </a:prstGeom>
          <a:solidFill>
            <a:schemeClr val="accent6">
              <a:lumMod val="75000"/>
            </a:schemeClr>
          </a:solidFill>
        </p:spPr>
        <p:txBody>
          <a:bodyPr wrap="none" rtlCol="0">
            <a:spAutoFit/>
          </a:bodyPr>
          <a:lstStyle/>
          <a:p>
            <a:r>
              <a:rPr lang="en-US" altLang="zh-HK" sz="4000" b="1" dirty="0" smtClean="0"/>
              <a:t>Russia</a:t>
            </a:r>
            <a:endParaRPr lang="zh-HK" altLang="en-US" sz="4000" b="1" dirty="0"/>
          </a:p>
        </p:txBody>
      </p:sp>
    </p:spTree>
    <p:extLst>
      <p:ext uri="{BB962C8B-B14F-4D97-AF65-F5344CB8AC3E}">
        <p14:creationId xmlns:p14="http://schemas.microsoft.com/office/powerpoint/2010/main" val="42164328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3747629"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Alliance System</a:t>
            </a:r>
            <a:endParaRPr lang="zh-HK" altLang="en-US" sz="4400" dirty="0">
              <a:cs typeface="Arial" panose="020B0604020202020204" pitchFamily="34" charset="0"/>
            </a:endParaRPr>
          </a:p>
        </p:txBody>
      </p:sp>
      <p:sp>
        <p:nvSpPr>
          <p:cNvPr id="5" name="文字方塊 4"/>
          <p:cNvSpPr txBox="1"/>
          <p:nvPr/>
        </p:nvSpPr>
        <p:spPr>
          <a:xfrm>
            <a:off x="461395" y="1510018"/>
            <a:ext cx="11494172" cy="1446550"/>
          </a:xfrm>
          <a:prstGeom prst="rect">
            <a:avLst/>
          </a:prstGeom>
          <a:noFill/>
        </p:spPr>
        <p:txBody>
          <a:bodyPr wrap="square" rtlCol="0">
            <a:spAutoFit/>
          </a:bodyPr>
          <a:lstStyle/>
          <a:p>
            <a:r>
              <a:rPr lang="en-US" altLang="zh-HK" sz="4400" dirty="0" smtClean="0">
                <a:solidFill>
                  <a:srgbClr val="FFFF00"/>
                </a:solidFill>
              </a:rPr>
              <a:t>Triple Alliance (</a:t>
            </a:r>
            <a:r>
              <a:rPr lang="zh-TW" altLang="en-US" sz="4400" dirty="0" smtClean="0">
                <a:solidFill>
                  <a:srgbClr val="FFFF00"/>
                </a:solidFill>
                <a:latin typeface="微軟正黑體" panose="020B0604030504040204" pitchFamily="34" charset="-120"/>
                <a:ea typeface="微軟正黑體" panose="020B0604030504040204" pitchFamily="34" charset="-120"/>
              </a:rPr>
              <a:t>三國同盟</a:t>
            </a:r>
            <a:r>
              <a:rPr lang="en-US" altLang="zh-HK" sz="4400" dirty="0" smtClean="0">
                <a:solidFill>
                  <a:srgbClr val="FFFF00"/>
                </a:solidFill>
              </a:rPr>
              <a:t>) </a:t>
            </a:r>
            <a:r>
              <a:rPr lang="en-US" altLang="zh-HK" sz="4400" dirty="0" smtClean="0"/>
              <a:t>and </a:t>
            </a:r>
            <a:r>
              <a:rPr lang="en-US" altLang="zh-HK" sz="4400" dirty="0" smtClean="0">
                <a:solidFill>
                  <a:srgbClr val="92D050"/>
                </a:solidFill>
              </a:rPr>
              <a:t>Triple Entente (</a:t>
            </a:r>
            <a:r>
              <a:rPr lang="zh-TW" altLang="en-US" sz="4400" dirty="0" smtClean="0">
                <a:solidFill>
                  <a:srgbClr val="92D050"/>
                </a:solidFill>
                <a:latin typeface="微軟正黑體" panose="020B0604030504040204" pitchFamily="34" charset="-120"/>
                <a:ea typeface="微軟正黑體" panose="020B0604030504040204" pitchFamily="34" charset="-120"/>
              </a:rPr>
              <a:t>三國協約</a:t>
            </a:r>
            <a:r>
              <a:rPr lang="en-US" altLang="zh-HK" sz="4400" dirty="0" smtClean="0">
                <a:solidFill>
                  <a:srgbClr val="92D050"/>
                </a:solidFill>
              </a:rPr>
              <a:t>) </a:t>
            </a:r>
            <a:r>
              <a:rPr lang="en-US" altLang="zh-HK" sz="4400" dirty="0" smtClean="0"/>
              <a:t>- </a:t>
            </a:r>
            <a:endParaRPr lang="zh-HK" altLang="en-US" sz="4400" dirty="0"/>
          </a:p>
        </p:txBody>
      </p:sp>
      <p:sp>
        <p:nvSpPr>
          <p:cNvPr id="6" name="文字方塊 5"/>
          <p:cNvSpPr txBox="1"/>
          <p:nvPr/>
        </p:nvSpPr>
        <p:spPr>
          <a:xfrm>
            <a:off x="1767059" y="2996200"/>
            <a:ext cx="2132635" cy="707886"/>
          </a:xfrm>
          <a:prstGeom prst="rect">
            <a:avLst/>
          </a:prstGeom>
          <a:solidFill>
            <a:schemeClr val="accent2"/>
          </a:solidFill>
        </p:spPr>
        <p:txBody>
          <a:bodyPr wrap="none" rtlCol="0">
            <a:spAutoFit/>
          </a:bodyPr>
          <a:lstStyle/>
          <a:p>
            <a:r>
              <a:rPr lang="en-US" altLang="zh-HK" sz="4000" b="1" dirty="0" smtClean="0"/>
              <a:t>Germany</a:t>
            </a:r>
            <a:endParaRPr lang="zh-HK" altLang="en-US" sz="4000" b="1" dirty="0"/>
          </a:p>
        </p:txBody>
      </p:sp>
      <p:sp>
        <p:nvSpPr>
          <p:cNvPr id="7" name="文字方塊 6"/>
          <p:cNvSpPr txBox="1"/>
          <p:nvPr/>
        </p:nvSpPr>
        <p:spPr>
          <a:xfrm>
            <a:off x="2833377" y="3789181"/>
            <a:ext cx="3660489" cy="707886"/>
          </a:xfrm>
          <a:prstGeom prst="rect">
            <a:avLst/>
          </a:prstGeom>
          <a:solidFill>
            <a:schemeClr val="accent2"/>
          </a:solidFill>
        </p:spPr>
        <p:txBody>
          <a:bodyPr wrap="none" rtlCol="0">
            <a:spAutoFit/>
          </a:bodyPr>
          <a:lstStyle/>
          <a:p>
            <a:r>
              <a:rPr lang="en-US" altLang="zh-HK" sz="4000" b="1" dirty="0" smtClean="0"/>
              <a:t>Austria-Hungary</a:t>
            </a:r>
            <a:endParaRPr lang="zh-HK" altLang="en-US" sz="4000" b="1" dirty="0"/>
          </a:p>
        </p:txBody>
      </p:sp>
      <p:sp>
        <p:nvSpPr>
          <p:cNvPr id="8" name="文字方塊 7"/>
          <p:cNvSpPr txBox="1"/>
          <p:nvPr/>
        </p:nvSpPr>
        <p:spPr>
          <a:xfrm>
            <a:off x="2440832" y="4553792"/>
            <a:ext cx="1117422" cy="707886"/>
          </a:xfrm>
          <a:prstGeom prst="rect">
            <a:avLst/>
          </a:prstGeom>
          <a:solidFill>
            <a:schemeClr val="accent2"/>
          </a:solidFill>
        </p:spPr>
        <p:txBody>
          <a:bodyPr wrap="none" rtlCol="0">
            <a:spAutoFit/>
          </a:bodyPr>
          <a:lstStyle/>
          <a:p>
            <a:r>
              <a:rPr lang="en-US" altLang="zh-HK" sz="4000" b="1" dirty="0" smtClean="0"/>
              <a:t>Italy</a:t>
            </a:r>
            <a:endParaRPr lang="zh-HK" altLang="en-US" sz="4000" b="1" dirty="0"/>
          </a:p>
        </p:txBody>
      </p:sp>
      <p:cxnSp>
        <p:nvCxnSpPr>
          <p:cNvPr id="3" name="直線單箭頭接點 2"/>
          <p:cNvCxnSpPr/>
          <p:nvPr/>
        </p:nvCxnSpPr>
        <p:spPr>
          <a:xfrm>
            <a:off x="2833378" y="2174903"/>
            <a:ext cx="439661" cy="7271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文字方塊 8"/>
          <p:cNvSpPr txBox="1"/>
          <p:nvPr/>
        </p:nvSpPr>
        <p:spPr>
          <a:xfrm>
            <a:off x="7420140" y="2548076"/>
            <a:ext cx="1609543" cy="707886"/>
          </a:xfrm>
          <a:prstGeom prst="rect">
            <a:avLst/>
          </a:prstGeom>
          <a:solidFill>
            <a:schemeClr val="accent3"/>
          </a:solidFill>
        </p:spPr>
        <p:txBody>
          <a:bodyPr wrap="none" rtlCol="0">
            <a:spAutoFit/>
          </a:bodyPr>
          <a:lstStyle/>
          <a:p>
            <a:r>
              <a:rPr lang="en-US" altLang="zh-HK" sz="4000" b="1" dirty="0" smtClean="0"/>
              <a:t>Britain</a:t>
            </a:r>
            <a:endParaRPr lang="zh-HK" altLang="en-US" sz="4000" b="1" dirty="0"/>
          </a:p>
        </p:txBody>
      </p:sp>
      <p:sp>
        <p:nvSpPr>
          <p:cNvPr id="10" name="文字方塊 9"/>
          <p:cNvSpPr txBox="1"/>
          <p:nvPr/>
        </p:nvSpPr>
        <p:spPr>
          <a:xfrm>
            <a:off x="8016921" y="4350114"/>
            <a:ext cx="1593641" cy="707886"/>
          </a:xfrm>
          <a:prstGeom prst="rect">
            <a:avLst/>
          </a:prstGeom>
          <a:solidFill>
            <a:schemeClr val="accent3"/>
          </a:solidFill>
        </p:spPr>
        <p:txBody>
          <a:bodyPr wrap="none" rtlCol="0">
            <a:spAutoFit/>
          </a:bodyPr>
          <a:lstStyle/>
          <a:p>
            <a:r>
              <a:rPr lang="en-US" altLang="zh-HK" sz="4000" b="1" dirty="0" smtClean="0"/>
              <a:t>France</a:t>
            </a:r>
            <a:endParaRPr lang="zh-HK" altLang="en-US" sz="4000" b="1" dirty="0"/>
          </a:p>
        </p:txBody>
      </p:sp>
      <p:sp>
        <p:nvSpPr>
          <p:cNvPr id="11" name="文字方塊 10"/>
          <p:cNvSpPr txBox="1"/>
          <p:nvPr/>
        </p:nvSpPr>
        <p:spPr>
          <a:xfrm>
            <a:off x="8627796" y="3449095"/>
            <a:ext cx="1539204" cy="707886"/>
          </a:xfrm>
          <a:prstGeom prst="rect">
            <a:avLst/>
          </a:prstGeom>
          <a:solidFill>
            <a:schemeClr val="accent3"/>
          </a:solidFill>
        </p:spPr>
        <p:txBody>
          <a:bodyPr wrap="none" rtlCol="0">
            <a:spAutoFit/>
          </a:bodyPr>
          <a:lstStyle/>
          <a:p>
            <a:r>
              <a:rPr lang="en-US" altLang="zh-HK" sz="4000" b="1" dirty="0" smtClean="0"/>
              <a:t>Russia</a:t>
            </a:r>
            <a:endParaRPr lang="zh-HK" altLang="en-US" sz="4000" b="1" dirty="0"/>
          </a:p>
        </p:txBody>
      </p:sp>
      <p:cxnSp>
        <p:nvCxnSpPr>
          <p:cNvPr id="13" name="直線單箭頭接點 12"/>
          <p:cNvCxnSpPr/>
          <p:nvPr/>
        </p:nvCxnSpPr>
        <p:spPr>
          <a:xfrm>
            <a:off x="6990460" y="2279459"/>
            <a:ext cx="828942" cy="1563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文字方塊 16"/>
          <p:cNvSpPr txBox="1"/>
          <p:nvPr/>
        </p:nvSpPr>
        <p:spPr>
          <a:xfrm>
            <a:off x="195051" y="5779236"/>
            <a:ext cx="11494172" cy="769441"/>
          </a:xfrm>
          <a:prstGeom prst="rect">
            <a:avLst/>
          </a:prstGeom>
          <a:noFill/>
        </p:spPr>
        <p:txBody>
          <a:bodyPr wrap="square" rtlCol="0">
            <a:spAutoFit/>
          </a:bodyPr>
          <a:lstStyle/>
          <a:p>
            <a:r>
              <a:rPr lang="en-US" altLang="zh-HK" sz="4400" dirty="0" smtClean="0">
                <a:solidFill>
                  <a:srgbClr val="FFFF00"/>
                </a:solidFill>
              </a:rPr>
              <a:t>Europe was divided into 2 rival camps</a:t>
            </a:r>
            <a:r>
              <a:rPr lang="en-US" altLang="zh-HK" sz="4400" dirty="0">
                <a:solidFill>
                  <a:srgbClr val="FFFF00"/>
                </a:solidFill>
              </a:rPr>
              <a:t> </a:t>
            </a:r>
            <a:r>
              <a:rPr lang="en-US" altLang="zh-TW" sz="4400" dirty="0" smtClean="0">
                <a:solidFill>
                  <a:srgbClr val="FFFF00"/>
                </a:solidFill>
              </a:rPr>
              <a:t>(</a:t>
            </a:r>
            <a:r>
              <a:rPr lang="zh-TW" altLang="en-US" sz="4400" dirty="0" smtClean="0">
                <a:solidFill>
                  <a:srgbClr val="FFFF00"/>
                </a:solidFill>
                <a:latin typeface="微軟正黑體" panose="020B0604030504040204" pitchFamily="34" charset="-120"/>
                <a:ea typeface="微軟正黑體" panose="020B0604030504040204" pitchFamily="34" charset="-120"/>
              </a:rPr>
              <a:t>敵對陣營</a:t>
            </a:r>
            <a:r>
              <a:rPr lang="en-US" altLang="zh-TW" sz="4400" dirty="0" smtClean="0">
                <a:solidFill>
                  <a:srgbClr val="FFFF00"/>
                </a:solidFill>
              </a:rPr>
              <a:t>) </a:t>
            </a:r>
            <a:endParaRPr lang="zh-HK" altLang="en-US" sz="4400" dirty="0"/>
          </a:p>
        </p:txBody>
      </p:sp>
    </p:spTree>
    <p:extLst>
      <p:ext uri="{BB962C8B-B14F-4D97-AF65-F5344CB8AC3E}">
        <p14:creationId xmlns:p14="http://schemas.microsoft.com/office/powerpoint/2010/main" val="9302921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3747629"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Alliance System</a:t>
            </a:r>
            <a:endParaRPr lang="zh-HK" altLang="en-US" sz="4400" dirty="0">
              <a:cs typeface="Arial" panose="020B0604020202020204" pitchFamily="34" charset="0"/>
            </a:endParaRPr>
          </a:p>
        </p:txBody>
      </p:sp>
      <p:sp>
        <p:nvSpPr>
          <p:cNvPr id="5" name="文字方塊 4"/>
          <p:cNvSpPr txBox="1"/>
          <p:nvPr/>
        </p:nvSpPr>
        <p:spPr>
          <a:xfrm>
            <a:off x="461395" y="1510018"/>
            <a:ext cx="11494172" cy="5386090"/>
          </a:xfrm>
          <a:prstGeom prst="rect">
            <a:avLst/>
          </a:prstGeom>
          <a:noFill/>
        </p:spPr>
        <p:txBody>
          <a:bodyPr wrap="square" rtlCol="0">
            <a:spAutoFit/>
          </a:bodyPr>
          <a:lstStyle/>
          <a:p>
            <a:r>
              <a:rPr lang="en-US" altLang="zh-HK" sz="4400" dirty="0" smtClean="0">
                <a:solidFill>
                  <a:srgbClr val="FFFF00"/>
                </a:solidFill>
              </a:rPr>
              <a:t>Effects of the alliance system</a:t>
            </a:r>
          </a:p>
          <a:p>
            <a:endParaRPr lang="en-US" altLang="zh-HK" sz="4400" dirty="0">
              <a:solidFill>
                <a:srgbClr val="FFFF00"/>
              </a:solidFill>
            </a:endParaRPr>
          </a:p>
          <a:p>
            <a:pPr marL="742950" indent="-742950">
              <a:buFont typeface="+mj-lt"/>
              <a:buAutoNum type="arabicPeriod"/>
            </a:pPr>
            <a:r>
              <a:rPr lang="en-US" altLang="zh-HK" sz="3200" dirty="0" smtClean="0"/>
              <a:t>The European powers (</a:t>
            </a:r>
            <a:r>
              <a:rPr lang="zh-TW" altLang="en-US" sz="3200" dirty="0" smtClean="0">
                <a:latin typeface="微軟正黑體" panose="020B0604030504040204" pitchFamily="34" charset="-120"/>
                <a:ea typeface="微軟正黑體" panose="020B0604030504040204" pitchFamily="34" charset="-120"/>
                <a:cs typeface="Arial" panose="020B0604020202020204" pitchFamily="34" charset="0"/>
              </a:rPr>
              <a:t>歐洲列強</a:t>
            </a:r>
            <a:r>
              <a:rPr lang="en-US" altLang="zh-HK" sz="3200" dirty="0" smtClean="0"/>
              <a:t>) made the alliances in secret. This caused </a:t>
            </a:r>
            <a:r>
              <a:rPr lang="en-US" altLang="zh-HK" sz="3200" dirty="0" smtClean="0">
                <a:solidFill>
                  <a:schemeClr val="accent1"/>
                </a:solidFill>
              </a:rPr>
              <a:t>distrust</a:t>
            </a:r>
            <a:r>
              <a:rPr lang="en-US" altLang="zh-HK" sz="3200" dirty="0" smtClean="0"/>
              <a:t> and </a:t>
            </a:r>
            <a:r>
              <a:rPr lang="en-US" altLang="zh-HK" sz="3200" dirty="0" smtClean="0">
                <a:solidFill>
                  <a:schemeClr val="accent1"/>
                </a:solidFill>
              </a:rPr>
              <a:t>suspicion</a:t>
            </a:r>
            <a:r>
              <a:rPr lang="en-US" altLang="zh-HK" sz="3200" dirty="0" smtClean="0"/>
              <a:t> among them.</a:t>
            </a:r>
          </a:p>
          <a:p>
            <a:pPr marL="742950" indent="-742950">
              <a:buFont typeface="+mj-lt"/>
              <a:buAutoNum type="arabicPeriod"/>
            </a:pPr>
            <a:r>
              <a:rPr lang="en-US" altLang="zh-HK" sz="3200" dirty="0" smtClean="0"/>
              <a:t>The powers thought they were supported by their allies (</a:t>
            </a:r>
            <a:r>
              <a:rPr lang="zh-TW" altLang="en-US" sz="3200" dirty="0" smtClean="0">
                <a:latin typeface="微軟正黑體" panose="020B0604030504040204" pitchFamily="34" charset="-120"/>
                <a:ea typeface="微軟正黑體" panose="020B0604030504040204" pitchFamily="34" charset="-120"/>
              </a:rPr>
              <a:t>盟友</a:t>
            </a:r>
            <a:r>
              <a:rPr lang="en-US" altLang="zh-HK" sz="3200" dirty="0" smtClean="0"/>
              <a:t>). They wouldn’t give way easily when they had quarrels with other countries.</a:t>
            </a:r>
          </a:p>
          <a:p>
            <a:pPr marL="742950" indent="-742950">
              <a:buFont typeface="+mj-lt"/>
              <a:buAutoNum type="arabicPeriod"/>
            </a:pPr>
            <a:r>
              <a:rPr lang="en-US" altLang="zh-HK" sz="3200" dirty="0" smtClean="0"/>
              <a:t>A small quarrel between two powers might involve more powers because each had allies.</a:t>
            </a:r>
          </a:p>
          <a:p>
            <a:pPr marL="742950" indent="-742950">
              <a:buFont typeface="+mj-lt"/>
              <a:buAutoNum type="arabicPeriod"/>
            </a:pPr>
            <a:endParaRPr lang="zh-HK" altLang="en-US" sz="3200" dirty="0"/>
          </a:p>
        </p:txBody>
      </p:sp>
    </p:spTree>
    <p:extLst>
      <p:ext uri="{BB962C8B-B14F-4D97-AF65-F5344CB8AC3E}">
        <p14:creationId xmlns:p14="http://schemas.microsoft.com/office/powerpoint/2010/main" val="2566306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additive="base">
                                        <p:cTn id="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 calcmode="lin" valueType="num">
                                      <p:cBhvr additive="base">
                                        <p:cTn id="13"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additive="base">
                                        <p:cTn id="1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6695294"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Armaments race (</a:t>
            </a:r>
            <a:r>
              <a:rPr lang="zh-TW" altLang="en-US" sz="4400" dirty="0" smtClean="0">
                <a:latin typeface="微軟正黑體" panose="020B0604030504040204" pitchFamily="34" charset="-120"/>
                <a:ea typeface="微軟正黑體" panose="020B0604030504040204" pitchFamily="34" charset="-120"/>
                <a:cs typeface="Arial" panose="020B0604020202020204" pitchFamily="34" charset="0"/>
              </a:rPr>
              <a:t>軍備競賽</a:t>
            </a:r>
            <a:r>
              <a:rPr lang="en-US" altLang="zh-HK" sz="4400" dirty="0" smtClean="0">
                <a:cs typeface="Arial" panose="020B0604020202020204" pitchFamily="34" charset="0"/>
              </a:rPr>
              <a:t>)</a:t>
            </a:r>
            <a:endParaRPr lang="zh-HK" altLang="en-US" sz="4400" dirty="0">
              <a:cs typeface="Arial" panose="020B0604020202020204" pitchFamily="34" charset="0"/>
            </a:endParaRPr>
          </a:p>
        </p:txBody>
      </p:sp>
      <p:sp>
        <p:nvSpPr>
          <p:cNvPr id="5" name="文字方塊 4"/>
          <p:cNvSpPr txBox="1"/>
          <p:nvPr/>
        </p:nvSpPr>
        <p:spPr>
          <a:xfrm>
            <a:off x="461395" y="1510018"/>
            <a:ext cx="11494172" cy="2123658"/>
          </a:xfrm>
          <a:prstGeom prst="rect">
            <a:avLst/>
          </a:prstGeom>
          <a:noFill/>
        </p:spPr>
        <p:txBody>
          <a:bodyPr wrap="square" rtlCol="0">
            <a:spAutoFit/>
          </a:bodyPr>
          <a:lstStyle/>
          <a:p>
            <a:r>
              <a:rPr lang="en-US" altLang="zh-HK" sz="4400" dirty="0" smtClean="0"/>
              <a:t>To be stronger than the rivals, the European powers competed to produce more and better armaments (</a:t>
            </a:r>
            <a:r>
              <a:rPr lang="zh-TW" altLang="en-US" sz="4400" dirty="0">
                <a:latin typeface="微軟正黑體" panose="020B0604030504040204" pitchFamily="34" charset="-120"/>
                <a:ea typeface="微軟正黑體" panose="020B0604030504040204" pitchFamily="34" charset="-120"/>
              </a:rPr>
              <a:t>武器</a:t>
            </a:r>
            <a:r>
              <a:rPr lang="en-US" altLang="zh-HK" sz="4400" dirty="0" smtClean="0"/>
              <a:t>), and built up large armies.</a:t>
            </a:r>
            <a:endParaRPr lang="zh-HK" altLang="en-US" sz="4400" dirty="0"/>
          </a:p>
        </p:txBody>
      </p:sp>
    </p:spTree>
    <p:extLst>
      <p:ext uri="{BB962C8B-B14F-4D97-AF65-F5344CB8AC3E}">
        <p14:creationId xmlns:p14="http://schemas.microsoft.com/office/powerpoint/2010/main" val="20389900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6695294"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Armaments race (</a:t>
            </a:r>
            <a:r>
              <a:rPr lang="zh-TW" altLang="en-US" sz="4400" dirty="0" smtClean="0">
                <a:latin typeface="微軟正黑體" panose="020B0604030504040204" pitchFamily="34" charset="-120"/>
                <a:ea typeface="微軟正黑體" panose="020B0604030504040204" pitchFamily="34" charset="-120"/>
                <a:cs typeface="Arial" panose="020B0604020202020204" pitchFamily="34" charset="0"/>
              </a:rPr>
              <a:t>軍備競賽</a:t>
            </a:r>
            <a:r>
              <a:rPr lang="en-US" altLang="zh-HK" sz="4400" dirty="0" smtClean="0">
                <a:cs typeface="Arial" panose="020B0604020202020204" pitchFamily="34" charset="0"/>
              </a:rPr>
              <a:t>)</a:t>
            </a:r>
            <a:endParaRPr lang="zh-HK" altLang="en-US" sz="4400" dirty="0">
              <a:cs typeface="Arial" panose="020B0604020202020204" pitchFamily="34" charset="0"/>
            </a:endParaRPr>
          </a:p>
        </p:txBody>
      </p:sp>
      <p:sp>
        <p:nvSpPr>
          <p:cNvPr id="5" name="文字方塊 4"/>
          <p:cNvSpPr txBox="1"/>
          <p:nvPr/>
        </p:nvSpPr>
        <p:spPr>
          <a:xfrm>
            <a:off x="461395" y="1510018"/>
            <a:ext cx="11494172" cy="3970318"/>
          </a:xfrm>
          <a:prstGeom prst="rect">
            <a:avLst/>
          </a:prstGeom>
          <a:noFill/>
        </p:spPr>
        <p:txBody>
          <a:bodyPr wrap="square" rtlCol="0">
            <a:spAutoFit/>
          </a:bodyPr>
          <a:lstStyle/>
          <a:p>
            <a:pPr marL="742950" indent="-742950">
              <a:buFont typeface="+mj-lt"/>
              <a:buAutoNum type="arabicPeriod"/>
            </a:pPr>
            <a:r>
              <a:rPr lang="en-US" altLang="zh-HK" sz="3600" dirty="0" smtClean="0"/>
              <a:t>Arms (</a:t>
            </a:r>
            <a:r>
              <a:rPr lang="zh-TW" altLang="en-US" sz="3600" dirty="0">
                <a:latin typeface="微軟正黑體" panose="020B0604030504040204" pitchFamily="34" charset="-120"/>
                <a:ea typeface="微軟正黑體" panose="020B0604030504040204" pitchFamily="34" charset="-120"/>
              </a:rPr>
              <a:t>武器</a:t>
            </a:r>
            <a:r>
              <a:rPr lang="en-US" altLang="zh-HK" sz="3600" dirty="0" smtClean="0"/>
              <a:t>) race – spent more and more money on building </a:t>
            </a:r>
            <a:r>
              <a:rPr lang="en-US" altLang="zh-HK" sz="3600" dirty="0" smtClean="0">
                <a:solidFill>
                  <a:schemeClr val="accent1"/>
                </a:solidFill>
              </a:rPr>
              <a:t>armaments</a:t>
            </a:r>
            <a:r>
              <a:rPr lang="en-US" altLang="zh-HK" sz="3600" dirty="0" smtClean="0"/>
              <a:t>, developed new and powerful </a:t>
            </a:r>
            <a:r>
              <a:rPr lang="en-US" altLang="zh-HK" sz="3600" dirty="0" smtClean="0">
                <a:solidFill>
                  <a:schemeClr val="accent1"/>
                </a:solidFill>
              </a:rPr>
              <a:t>weapons</a:t>
            </a:r>
          </a:p>
          <a:p>
            <a:pPr marL="742950" indent="-742950">
              <a:buFont typeface="+mj-lt"/>
              <a:buAutoNum type="arabicPeriod"/>
            </a:pPr>
            <a:r>
              <a:rPr lang="en-US" altLang="zh-HK" sz="3600" dirty="0" smtClean="0"/>
              <a:t>Army (</a:t>
            </a:r>
            <a:r>
              <a:rPr lang="zh-TW" altLang="en-US" sz="3600" dirty="0" smtClean="0">
                <a:latin typeface="微軟正黑體" panose="020B0604030504040204" pitchFamily="34" charset="-120"/>
                <a:ea typeface="微軟正黑體" panose="020B0604030504040204" pitchFamily="34" charset="-120"/>
              </a:rPr>
              <a:t>軍隊</a:t>
            </a:r>
            <a:r>
              <a:rPr lang="en-US" altLang="zh-HK" sz="3600" dirty="0" smtClean="0"/>
              <a:t>) race – introduced </a:t>
            </a:r>
            <a:r>
              <a:rPr lang="en-US" altLang="zh-HK" sz="3600" dirty="0" smtClean="0">
                <a:solidFill>
                  <a:schemeClr val="accent1"/>
                </a:solidFill>
              </a:rPr>
              <a:t>conscription</a:t>
            </a:r>
            <a:r>
              <a:rPr lang="en-US" altLang="zh-HK" sz="3600" dirty="0" smtClean="0"/>
              <a:t> (</a:t>
            </a:r>
            <a:r>
              <a:rPr lang="zh-TW" altLang="en-US" sz="3600" dirty="0" smtClean="0">
                <a:latin typeface="微軟正黑體" panose="020B0604030504040204" pitchFamily="34" charset="-120"/>
                <a:ea typeface="微軟正黑體" panose="020B0604030504040204" pitchFamily="34" charset="-120"/>
              </a:rPr>
              <a:t>徵兵制度</a:t>
            </a:r>
            <a:r>
              <a:rPr lang="en-US" altLang="zh-HK" sz="3600" dirty="0" smtClean="0"/>
              <a:t>) to build up a large </a:t>
            </a:r>
            <a:r>
              <a:rPr lang="en-US" altLang="zh-HK" sz="3600" dirty="0" smtClean="0">
                <a:solidFill>
                  <a:schemeClr val="accent1"/>
                </a:solidFill>
              </a:rPr>
              <a:t>army</a:t>
            </a:r>
          </a:p>
          <a:p>
            <a:pPr marL="742950" indent="-742950">
              <a:buFont typeface="+mj-lt"/>
              <a:buAutoNum type="arabicPeriod"/>
            </a:pPr>
            <a:r>
              <a:rPr lang="en-US" altLang="zh-HK" sz="3600" dirty="0" smtClean="0"/>
              <a:t>Naval (</a:t>
            </a:r>
            <a:r>
              <a:rPr lang="zh-TW" altLang="en-US" sz="3600" dirty="0" smtClean="0">
                <a:latin typeface="微軟正黑體" panose="020B0604030504040204" pitchFamily="34" charset="-120"/>
                <a:ea typeface="微軟正黑體" panose="020B0604030504040204" pitchFamily="34" charset="-120"/>
              </a:rPr>
              <a:t>海軍</a:t>
            </a:r>
            <a:r>
              <a:rPr lang="en-US" altLang="zh-HK" sz="3600" dirty="0" smtClean="0"/>
              <a:t>) race – built faster, larger and more powerful </a:t>
            </a:r>
            <a:r>
              <a:rPr lang="en-US" altLang="zh-HK" sz="3600" dirty="0" smtClean="0">
                <a:solidFill>
                  <a:schemeClr val="accent1"/>
                </a:solidFill>
              </a:rPr>
              <a:t>battleships</a:t>
            </a:r>
            <a:endParaRPr lang="zh-HK" altLang="en-US" sz="3600" dirty="0">
              <a:solidFill>
                <a:schemeClr val="accent1"/>
              </a:solidFill>
            </a:endParaRPr>
          </a:p>
        </p:txBody>
      </p:sp>
    </p:spTree>
    <p:extLst>
      <p:ext uri="{BB962C8B-B14F-4D97-AF65-F5344CB8AC3E}">
        <p14:creationId xmlns:p14="http://schemas.microsoft.com/office/powerpoint/2010/main" val="39938554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6695294"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Armaments race (</a:t>
            </a:r>
            <a:r>
              <a:rPr lang="zh-TW" altLang="en-US" sz="4400" dirty="0" smtClean="0">
                <a:latin typeface="微軟正黑體" panose="020B0604030504040204" pitchFamily="34" charset="-120"/>
                <a:ea typeface="微軟正黑體" panose="020B0604030504040204" pitchFamily="34" charset="-120"/>
                <a:cs typeface="Arial" panose="020B0604020202020204" pitchFamily="34" charset="0"/>
              </a:rPr>
              <a:t>軍備競賽</a:t>
            </a:r>
            <a:r>
              <a:rPr lang="en-US" altLang="zh-HK" sz="4400" dirty="0" smtClean="0">
                <a:cs typeface="Arial" panose="020B0604020202020204" pitchFamily="34" charset="0"/>
              </a:rPr>
              <a:t>)</a:t>
            </a:r>
            <a:endParaRPr lang="zh-HK" altLang="en-US" sz="4400" dirty="0">
              <a:cs typeface="Arial" panose="020B0604020202020204" pitchFamily="34" charset="0"/>
            </a:endParaRPr>
          </a:p>
        </p:txBody>
      </p:sp>
      <p:sp>
        <p:nvSpPr>
          <p:cNvPr id="5" name="文字方塊 4"/>
          <p:cNvSpPr txBox="1"/>
          <p:nvPr/>
        </p:nvSpPr>
        <p:spPr>
          <a:xfrm>
            <a:off x="461395" y="1510018"/>
            <a:ext cx="11494172" cy="2308324"/>
          </a:xfrm>
          <a:prstGeom prst="rect">
            <a:avLst/>
          </a:prstGeom>
          <a:noFill/>
        </p:spPr>
        <p:txBody>
          <a:bodyPr wrap="square" rtlCol="0">
            <a:spAutoFit/>
          </a:bodyPr>
          <a:lstStyle/>
          <a:p>
            <a:r>
              <a:rPr lang="en-US" altLang="zh-HK" sz="3600" dirty="0" smtClean="0"/>
              <a:t>Naval race between Germany an Britain – Germany built a large navy. To respond, Britain built a new class of battleship called </a:t>
            </a:r>
            <a:r>
              <a:rPr lang="en-US" altLang="zh-HK" sz="3600" dirty="0" smtClean="0">
                <a:solidFill>
                  <a:srgbClr val="FFFF00"/>
                </a:solidFill>
              </a:rPr>
              <a:t>dreadnought</a:t>
            </a:r>
            <a:r>
              <a:rPr lang="en-US" altLang="zh-HK" sz="3600" dirty="0" smtClean="0"/>
              <a:t>. The two powers competed to build more </a:t>
            </a:r>
            <a:r>
              <a:rPr lang="en-US" altLang="zh-HK" sz="3600" dirty="0" smtClean="0">
                <a:solidFill>
                  <a:srgbClr val="FFC000"/>
                </a:solidFill>
              </a:rPr>
              <a:t>dreadnoughts</a:t>
            </a:r>
            <a:r>
              <a:rPr lang="en-US" altLang="zh-HK" sz="3600" dirty="0" smtClean="0"/>
              <a:t>.</a:t>
            </a:r>
            <a:endParaRPr lang="zh-HK" altLang="en-US" sz="3600" dirty="0">
              <a:solidFill>
                <a:srgbClr val="FFFF00"/>
              </a:solidFill>
            </a:endParaRPr>
          </a:p>
        </p:txBody>
      </p:sp>
      <p:pic>
        <p:nvPicPr>
          <p:cNvPr id="2" name="圖片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70149" y="3878618"/>
            <a:ext cx="4643730" cy="2786238"/>
          </a:xfrm>
          <a:prstGeom prst="rect">
            <a:avLst/>
          </a:prstGeom>
        </p:spPr>
      </p:pic>
      <p:sp>
        <p:nvSpPr>
          <p:cNvPr id="6" name="文字方塊 5"/>
          <p:cNvSpPr txBox="1"/>
          <p:nvPr/>
        </p:nvSpPr>
        <p:spPr>
          <a:xfrm>
            <a:off x="4543222" y="3595274"/>
            <a:ext cx="2132635" cy="707886"/>
          </a:xfrm>
          <a:prstGeom prst="rect">
            <a:avLst/>
          </a:prstGeom>
          <a:solidFill>
            <a:schemeClr val="accent2"/>
          </a:solidFill>
        </p:spPr>
        <p:txBody>
          <a:bodyPr wrap="none" rtlCol="0">
            <a:spAutoFit/>
          </a:bodyPr>
          <a:lstStyle/>
          <a:p>
            <a:r>
              <a:rPr lang="en-US" altLang="zh-HK" sz="4000" b="1" dirty="0" smtClean="0"/>
              <a:t>Germany</a:t>
            </a:r>
            <a:endParaRPr lang="zh-HK" altLang="en-US" sz="4000" b="1" dirty="0"/>
          </a:p>
        </p:txBody>
      </p:sp>
      <p:sp>
        <p:nvSpPr>
          <p:cNvPr id="7" name="文字方塊 6"/>
          <p:cNvSpPr txBox="1"/>
          <p:nvPr/>
        </p:nvSpPr>
        <p:spPr>
          <a:xfrm>
            <a:off x="10177642" y="3601935"/>
            <a:ext cx="1609543" cy="707886"/>
          </a:xfrm>
          <a:prstGeom prst="rect">
            <a:avLst/>
          </a:prstGeom>
          <a:solidFill>
            <a:schemeClr val="accent3"/>
          </a:solidFill>
        </p:spPr>
        <p:txBody>
          <a:bodyPr wrap="none" rtlCol="0">
            <a:spAutoFit/>
          </a:bodyPr>
          <a:lstStyle/>
          <a:p>
            <a:r>
              <a:rPr lang="en-US" altLang="zh-HK" sz="4000" b="1" dirty="0" smtClean="0"/>
              <a:t>Britain</a:t>
            </a:r>
            <a:endParaRPr lang="zh-HK" altLang="en-US" sz="4000" b="1" dirty="0"/>
          </a:p>
        </p:txBody>
      </p:sp>
    </p:spTree>
    <p:extLst>
      <p:ext uri="{BB962C8B-B14F-4D97-AF65-F5344CB8AC3E}">
        <p14:creationId xmlns:p14="http://schemas.microsoft.com/office/powerpoint/2010/main" val="27943624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27171" y="352338"/>
            <a:ext cx="6695294" cy="76944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n-US" altLang="zh-HK" sz="4400" dirty="0" smtClean="0">
                <a:cs typeface="Arial" panose="020B0604020202020204" pitchFamily="34" charset="0"/>
              </a:rPr>
              <a:t>Armaments race (</a:t>
            </a:r>
            <a:r>
              <a:rPr lang="zh-TW" altLang="en-US" sz="4400" dirty="0" smtClean="0">
                <a:latin typeface="微軟正黑體" panose="020B0604030504040204" pitchFamily="34" charset="-120"/>
                <a:ea typeface="微軟正黑體" panose="020B0604030504040204" pitchFamily="34" charset="-120"/>
                <a:cs typeface="Arial" panose="020B0604020202020204" pitchFamily="34" charset="0"/>
              </a:rPr>
              <a:t>軍備競賽</a:t>
            </a:r>
            <a:r>
              <a:rPr lang="en-US" altLang="zh-HK" sz="4400" dirty="0" smtClean="0">
                <a:cs typeface="Arial" panose="020B0604020202020204" pitchFamily="34" charset="0"/>
              </a:rPr>
              <a:t>)</a:t>
            </a:r>
            <a:endParaRPr lang="zh-HK" altLang="en-US" sz="4400" dirty="0">
              <a:cs typeface="Arial" panose="020B0604020202020204" pitchFamily="34" charset="0"/>
            </a:endParaRPr>
          </a:p>
        </p:txBody>
      </p:sp>
      <p:sp>
        <p:nvSpPr>
          <p:cNvPr id="5" name="文字方塊 4"/>
          <p:cNvSpPr txBox="1"/>
          <p:nvPr/>
        </p:nvSpPr>
        <p:spPr>
          <a:xfrm>
            <a:off x="461395" y="1510018"/>
            <a:ext cx="11494172" cy="1754326"/>
          </a:xfrm>
          <a:prstGeom prst="rect">
            <a:avLst/>
          </a:prstGeom>
          <a:noFill/>
        </p:spPr>
        <p:txBody>
          <a:bodyPr wrap="square" rtlCol="0">
            <a:spAutoFit/>
          </a:bodyPr>
          <a:lstStyle/>
          <a:p>
            <a:r>
              <a:rPr lang="en-US" altLang="zh-HK" sz="3600" dirty="0" smtClean="0"/>
              <a:t>Disarmament (</a:t>
            </a:r>
            <a:r>
              <a:rPr lang="zh-TW" altLang="en-US" sz="3600" dirty="0" smtClean="0">
                <a:latin typeface="微軟正黑體" panose="020B0604030504040204" pitchFamily="34" charset="-120"/>
                <a:ea typeface="微軟正黑體" panose="020B0604030504040204" pitchFamily="34" charset="-120"/>
              </a:rPr>
              <a:t>解除武裝</a:t>
            </a:r>
            <a:r>
              <a:rPr lang="en-US" altLang="zh-HK" sz="3600" dirty="0" smtClean="0"/>
              <a:t>) conferences – Two disarmament conferences were called at </a:t>
            </a:r>
            <a:r>
              <a:rPr lang="en-US" altLang="zh-HK" sz="3600" dirty="0" smtClean="0">
                <a:solidFill>
                  <a:srgbClr val="FFC000"/>
                </a:solidFill>
              </a:rPr>
              <a:t>Hague</a:t>
            </a:r>
            <a:r>
              <a:rPr lang="en-US" altLang="zh-HK" sz="3600" dirty="0" smtClean="0"/>
              <a:t> (</a:t>
            </a:r>
            <a:r>
              <a:rPr lang="zh-TW" altLang="en-US" sz="3600" dirty="0" smtClean="0">
                <a:latin typeface="微軟正黑體" panose="020B0604030504040204" pitchFamily="34" charset="-120"/>
                <a:ea typeface="微軟正黑體" panose="020B0604030504040204" pitchFamily="34" charset="-120"/>
              </a:rPr>
              <a:t>海牙</a:t>
            </a:r>
            <a:r>
              <a:rPr lang="en-US" altLang="zh-TW" sz="3600" dirty="0" smtClean="0">
                <a:latin typeface="微軟正黑體" panose="020B0604030504040204" pitchFamily="34" charset="-120"/>
                <a:ea typeface="微軟正黑體" panose="020B0604030504040204" pitchFamily="34" charset="-120"/>
              </a:rPr>
              <a:t>, </a:t>
            </a:r>
            <a:r>
              <a:rPr lang="zh-TW" altLang="en-US" sz="3600" dirty="0" smtClean="0">
                <a:latin typeface="微軟正黑體" panose="020B0604030504040204" pitchFamily="34" charset="-120"/>
                <a:ea typeface="微軟正黑體" panose="020B0604030504040204" pitchFamily="34" charset="-120"/>
              </a:rPr>
              <a:t>地方名</a:t>
            </a:r>
            <a:r>
              <a:rPr lang="en-US" altLang="zh-HK" sz="3600" dirty="0" smtClean="0"/>
              <a:t>). As the powers distrusted one another, both conferences failed.</a:t>
            </a:r>
            <a:endParaRPr lang="zh-HK" altLang="en-US" sz="3600" dirty="0">
              <a:solidFill>
                <a:schemeClr val="accent1"/>
              </a:solidFill>
            </a:endParaRPr>
          </a:p>
        </p:txBody>
      </p:sp>
    </p:spTree>
    <p:extLst>
      <p:ext uri="{BB962C8B-B14F-4D97-AF65-F5344CB8AC3E}">
        <p14:creationId xmlns:p14="http://schemas.microsoft.com/office/powerpoint/2010/main" val="349072445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天體">
  <a:themeElements>
    <a:clrScheme name="Celestial">
      <a:dk1>
        <a:sysClr val="windowText" lastClr="000000"/>
      </a:dk1>
      <a:lt1>
        <a:sysClr val="window" lastClr="FFFFFF"/>
      </a:lt1>
      <a:dk2>
        <a:srgbClr val="16476F"/>
      </a:dk2>
      <a:lt2>
        <a:srgbClr val="EBEBEB"/>
      </a:lt2>
      <a:accent1>
        <a:srgbClr val="E5B458"/>
      </a:accent1>
      <a:accent2>
        <a:srgbClr val="F77754"/>
      </a:accent2>
      <a:accent3>
        <a:srgbClr val="D8507E"/>
      </a:accent3>
      <a:accent4>
        <a:srgbClr val="BC70EE"/>
      </a:accent4>
      <a:accent5>
        <a:srgbClr val="3CA2E2"/>
      </a:accent5>
      <a:accent6>
        <a:srgbClr val="91BF77"/>
      </a:accent6>
      <a:hlink>
        <a:srgbClr val="71DDAB"/>
      </a:hlink>
      <a:folHlink>
        <a:srgbClr val="A6E4C7"/>
      </a:folHlink>
    </a:clrScheme>
    <a:fontScheme name="Celestial">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B36E0D05-787B-4C61-8268-2D6C1FBEDA32}"/>
    </a:ext>
  </a:extLst>
</a:theme>
</file>

<file path=docProps/app.xml><?xml version="1.0" encoding="utf-8"?>
<Properties xmlns="http://schemas.openxmlformats.org/officeDocument/2006/extended-properties" xmlns:vt="http://schemas.openxmlformats.org/officeDocument/2006/docPropsVTypes">
  <Template>TM03457452[[fn=天體]]</Template>
  <TotalTime>484</TotalTime>
  <Words>1807</Words>
  <Application>Microsoft Office PowerPoint</Application>
  <PresentationFormat>寬螢幕</PresentationFormat>
  <Paragraphs>130</Paragraphs>
  <Slides>27</Slides>
  <Notes>0</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27</vt:i4>
      </vt:variant>
    </vt:vector>
  </HeadingPairs>
  <TitlesOfParts>
    <vt:vector size="34" baseType="lpstr">
      <vt:lpstr>微軟正黑體</vt:lpstr>
      <vt:lpstr>新細明體</vt:lpstr>
      <vt:lpstr>Arial</vt:lpstr>
      <vt:lpstr>Calibri</vt:lpstr>
      <vt:lpstr>Calibri Light</vt:lpstr>
      <vt:lpstr>Wingdings</vt:lpstr>
      <vt:lpstr>天體</vt:lpstr>
      <vt:lpstr>PowerPoint 簡報</vt:lpstr>
      <vt:lpstr>Causes of the war</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Events leading to the war</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yufamily</dc:creator>
  <cp:lastModifiedBy>yufamily</cp:lastModifiedBy>
  <cp:revision>207</cp:revision>
  <dcterms:created xsi:type="dcterms:W3CDTF">2020-01-01T08:23:28Z</dcterms:created>
  <dcterms:modified xsi:type="dcterms:W3CDTF">2020-01-03T14:13:35Z</dcterms:modified>
</cp:coreProperties>
</file>