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1" r:id="rId2"/>
    <p:sldId id="296" r:id="rId3"/>
    <p:sldId id="297" r:id="rId4"/>
    <p:sldId id="298" r:id="rId5"/>
    <p:sldId id="299" r:id="rId6"/>
    <p:sldId id="300" r:id="rId7"/>
    <p:sldId id="301" r:id="rId8"/>
    <p:sldId id="302" r:id="rId9"/>
    <p:sldId id="295" r:id="rId10"/>
    <p:sldId id="303" r:id="rId11"/>
    <p:sldId id="304" r:id="rId12"/>
    <p:sldId id="305" r:id="rId13"/>
    <p:sldId id="306" r:id="rId14"/>
    <p:sldId id="307" r:id="rId15"/>
    <p:sldId id="308" r:id="rId16"/>
    <p:sldId id="30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3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387027" y="2053423"/>
            <a:ext cx="941796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同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，光年間救國運動的起落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第一節　</a:t>
            </a:r>
            <a:r>
              <a:rPr lang="zh-TW" altLang="en-US" sz="60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洋務運動</a:t>
            </a:r>
            <a:endParaRPr lang="en-US" altLang="zh-TW" sz="6000" b="1" dirty="0" smtClean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46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37778" y="1812064"/>
            <a:ext cx="11689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清廷派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李鴻章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到日本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馬關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與日本議和，簽訂</a:t>
            </a:r>
            <a:r>
              <a:rPr lang="zh-TW" altLang="en-US" sz="32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馬關條約</a:t>
            </a:r>
            <a:endParaRPr lang="zh-HK" altLang="en-US" sz="3200" b="1" dirty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7802136" cy="110799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中日和談及馬關條約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37779" y="3024603"/>
            <a:ext cx="11587052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中國承認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朝鮮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獨立自主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割讓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遼東半島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台灣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澎湖列島</a:t>
            </a:r>
            <a:endParaRPr lang="en-US" altLang="zh-TW" sz="3200" b="1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日人可在中國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通商口岸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設立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工廠</a:t>
            </a:r>
            <a:endParaRPr lang="en-US" altLang="zh-TW" sz="32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600571" y="5222027"/>
            <a:ext cx="11689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俄國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強迫日本交還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遼東半島</a:t>
            </a:r>
            <a:endParaRPr lang="zh-HK" altLang="en-US" sz="3200" b="1" dirty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535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37778" y="1812064"/>
            <a:ext cx="1168960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掀起瓜分狂潮：</a:t>
            </a:r>
            <a:r>
              <a:rPr lang="zh-TW" altLang="en-US" sz="3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俄國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以強迫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日本交還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遼東半島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有功，向清廷索取報酬，</a:t>
            </a:r>
            <a:r>
              <a:rPr lang="zh-TW" altLang="en-US" sz="3200" b="1" dirty="0" smtClean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李鴻章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到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俄國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簽訂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中俄密約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，給予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俄國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</a:t>
            </a:r>
            <a:r>
              <a:rPr lang="zh-TW" altLang="en-US" sz="32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東北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有特權。</a:t>
            </a:r>
            <a:r>
              <a:rPr lang="zh-TW" altLang="en-US" sz="3200" b="1" dirty="0" smtClean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列強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紛紛在中國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租借港灣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lang="zh-TW" altLang="en-US" sz="3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劃分勢力範圍</a:t>
            </a:r>
            <a:endParaRPr lang="zh-HK" altLang="en-US" sz="3200" b="1" dirty="0">
              <a:solidFill>
                <a:schemeClr val="accent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HK" altLang="en-US" sz="3200" b="1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6109365" cy="110799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甲午戰爭的影響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228551" y="3429000"/>
            <a:ext cx="11587052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破壞國計民生：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因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馬關條約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出現嚴重</a:t>
            </a:r>
            <a:r>
              <a:rPr lang="zh-TW" altLang="en-US" sz="32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財政困難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，中國以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關稅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等利權作</a:t>
            </a:r>
            <a:r>
              <a:rPr lang="zh-TW" altLang="en-US" sz="32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抵押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，令列強得以操控</a:t>
            </a:r>
            <a:r>
              <a:rPr lang="zh-TW" altLang="en-US" sz="32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中國經濟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。列強利用中國</a:t>
            </a:r>
            <a:r>
              <a:rPr lang="zh-TW" altLang="en-US" sz="3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廉價原料和勞動力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進行生產，</a:t>
            </a:r>
            <a:r>
              <a:rPr lang="zh-TW" altLang="en-US" sz="32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傾銷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中國市場，打擊中國民族工業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228551" y="5112171"/>
            <a:ext cx="109709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激發救國運動：有識之士明白還須對政治，經濟，教育等作出改革，</a:t>
            </a:r>
            <a:r>
              <a:rPr lang="zh-TW" altLang="en-US" sz="3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康有為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梁啟超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倡導的</a:t>
            </a:r>
            <a:r>
              <a:rPr lang="zh-TW" altLang="en-US" sz="32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維新運動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孫中山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主張</a:t>
            </a:r>
            <a:r>
              <a:rPr lang="zh-TW" altLang="en-US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推翻滿清的革命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，成為清末救國運動的主流</a:t>
            </a:r>
            <a:endParaRPr lang="zh-HK" altLang="en-US" sz="3200" b="1" dirty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1089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387027" y="2053423"/>
            <a:ext cx="941796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同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，光年間救國運動的起落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第三節　</a:t>
            </a:r>
            <a:r>
              <a:rPr lang="zh-TW" altLang="en-US" sz="60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維新運動</a:t>
            </a:r>
            <a:endParaRPr lang="en-US" altLang="zh-TW" sz="6000" b="1" dirty="0" smtClean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608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61468" y="1694525"/>
            <a:ext cx="118690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甲午戰敗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刺激：甲午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戰敗，</a:t>
            </a:r>
            <a:r>
              <a:rPr lang="zh-TW" altLang="en-US" sz="3200" b="1" dirty="0" smtClean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列強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租借</a:t>
            </a:r>
            <a:r>
              <a:rPr lang="zh-TW" altLang="en-US" sz="3200" b="1" dirty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港灣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lang="zh-TW" altLang="en-US" sz="32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劃分</a:t>
            </a:r>
            <a:r>
              <a:rPr lang="zh-TW" altLang="en-US" sz="3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勢力範圍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，知識分子提倡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維新變法</a:t>
            </a:r>
            <a:endParaRPr lang="zh-HK" altLang="en-US" sz="32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HK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6109365" cy="11079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維新運動的背景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72362" y="2801874"/>
            <a:ext cx="11587052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洋務運動失敗：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有識之士主張仿效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日本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，不只仿效西方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船堅炮利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，還要全面改革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61468" y="3961936"/>
            <a:ext cx="109709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維新思潮傳播：</a:t>
            </a:r>
            <a:r>
              <a:rPr lang="zh-TW" altLang="en-US" sz="3200" b="1" dirty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洋務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運動期間，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知識分子對西學認識漸深，啟發新思潮</a:t>
            </a:r>
            <a:endParaRPr lang="zh-HK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7966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71334" y="1703007"/>
            <a:ext cx="116896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變法思想湧現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馬關條約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簽訂時，</a:t>
            </a:r>
            <a:r>
              <a:rPr lang="zh-TW" altLang="en-US" sz="3200" b="1" dirty="0" smtClean="0">
                <a:solidFill>
                  <a:srgbClr val="92D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康有為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等人聯名上書，要求清廷</a:t>
            </a:r>
            <a:r>
              <a:rPr lang="zh-TW" altLang="en-US" sz="3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拒和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遷都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2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變法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，史稱</a:t>
            </a:r>
            <a:r>
              <a:rPr lang="zh-TW" alt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公車上書</a:t>
            </a:r>
            <a:endParaRPr lang="zh-HK" alt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8648521" cy="110799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維新運動的開展和內容</a:t>
            </a:r>
            <a:endParaRPr lang="zh-HK" altLang="en-US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71334" y="2880908"/>
            <a:ext cx="11587052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康梁鼓吹維新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康有為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</a:t>
            </a:r>
            <a:r>
              <a:rPr lang="zh-TW" altLang="en-US" sz="32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北京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創辦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強學會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alt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強學報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梁啟超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</a:t>
            </a:r>
            <a:r>
              <a:rPr lang="zh-TW" altLang="en-US" sz="32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上海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刋行</a:t>
            </a:r>
            <a:r>
              <a:rPr lang="zh-TW" altLang="en-US" sz="3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時務報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，宣傳變法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71334" y="4058809"/>
            <a:ext cx="117494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光緒帝決心變法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康有為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再次上書，力陳全面改革需要，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光緒帝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眼見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外患民困日增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，也希望擺脫</a:t>
            </a:r>
            <a:r>
              <a:rPr lang="zh-TW" altLang="en-US" sz="3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慈禧太后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控制，決心變法</a:t>
            </a:r>
            <a:endParaRPr lang="zh-HK" altLang="en-US" sz="3200" b="1" dirty="0">
              <a:solidFill>
                <a:schemeClr val="accent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71334" y="5136027"/>
            <a:ext cx="11358643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維新運動的推行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光緒帝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宣布變法，清廷在一百多日內，頒布一百多項新政（政治，經濟，軍事，教育），史稱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百日維新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或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維新運動</a:t>
            </a:r>
            <a:endParaRPr lang="zh-HK" altLang="en-US" sz="32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450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37778" y="1812064"/>
            <a:ext cx="116896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戊戌政變：由於新政影響官員的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既得利益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，遭受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滿州親貴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守舊官員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反對。慈禧太后因怕新政會損害她地位，任命親信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榮祿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統領</a:t>
            </a:r>
            <a:r>
              <a:rPr lang="zh-TW" altLang="en-US" sz="32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北洋軍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，密謀廢黜</a:t>
            </a:r>
            <a:r>
              <a:rPr lang="zh-TW" altLang="en-US" sz="3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光緒帝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。光緒帝，康有為等人企圖借助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袁世凱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奪回實權，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結果被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袁世凱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出賣。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慈禧太后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重掌政權，下令逮捕</a:t>
            </a:r>
            <a:r>
              <a:rPr lang="zh-TW" altLang="en-US" sz="32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維新人士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，史稱</a:t>
            </a:r>
            <a:r>
              <a:rPr lang="zh-TW" altLang="en-US" sz="3200" b="1" dirty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戊戌政變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HK" altLang="en-US" sz="3200" b="1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9494907" cy="110799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戊戍政變與維新運動失敗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37778" y="4427290"/>
            <a:ext cx="11587052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維新運動的失敗原因：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維新人士只依靠光緒帝推行改革，但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光緒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帝並無實權，實權掌握在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慈禧太后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為首的</a:t>
            </a:r>
            <a:r>
              <a:rPr lang="zh-TW" altLang="en-US" sz="32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滿州親貴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altLang="en-US" sz="3200" b="1" dirty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守舊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官員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，他們強烈反對改革，最後發動政變。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康有為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等人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急於求成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，並無周詳計劃，使新政成為空談。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3914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37778" y="1812064"/>
            <a:ext cx="116896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促成革命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運動：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戊戌政變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後，改革希望成為泡影。有識之士認為只有推翻滿清，方能挽救中國，促成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辛亥革命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的成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功</a:t>
            </a:r>
            <a:endParaRPr lang="zh-HK" altLang="en-US" sz="3200" b="1" dirty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6109365" cy="110799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維新運動的影響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37779" y="3024603"/>
            <a:ext cx="11587052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革命文化思想：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維新運動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期間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，知識份子組織</a:t>
            </a:r>
            <a:r>
              <a:rPr lang="zh-TW" altLang="en-US" sz="3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學會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學堂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2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出版刊物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，介紹西方思想和文化，有助推動近代中國變革</a:t>
            </a:r>
            <a:endParaRPr lang="en-US" altLang="zh-TW" sz="3200" b="1" dirty="0" smtClean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46771" y="4433462"/>
            <a:ext cx="116896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導致清廷仇外：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慈禧太后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不滿外人干預內政，庇護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康有為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梁啟超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，又阻止她廢</a:t>
            </a:r>
            <a:r>
              <a:rPr lang="zh-TW" altLang="en-US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光緒帝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，因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此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痛恨外人。</a:t>
            </a:r>
            <a:endParaRPr lang="zh-HK" altLang="en-US" sz="3200" b="1" dirty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10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37778" y="1812064"/>
            <a:ext cx="118690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新思潮形成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 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士人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魏源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提昌學習西方在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戰艦</a:t>
            </a:r>
            <a:r>
              <a:rPr lang="en-US" altLang="zh-TW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槍炮</a:t>
            </a:r>
            <a:r>
              <a:rPr lang="en-US" altLang="zh-TW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養兵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等先進技術</a:t>
            </a:r>
            <a:endParaRPr lang="zh-HK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6109365" cy="11079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洋務運動的背景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37779" y="2512874"/>
            <a:ext cx="1158705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曾國藩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李鴻章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左宗棠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等官員認為需要學習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西方軍事科技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以自強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78941" y="3437151"/>
            <a:ext cx="109709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為了抗衡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洋商</a:t>
            </a:r>
            <a:r>
              <a:rPr lang="zh-TW" altLang="en-US" sz="3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經濟侵略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洋務官員認為需要創辦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運輸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通訊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solidFill>
                  <a:srgbClr val="92D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礦冶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紡織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以挽回利權</a:t>
            </a:r>
            <a:endParaRPr lang="zh-HK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366187" y="4733356"/>
            <a:ext cx="11358643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領導層推動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 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中央有奕訢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文祥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在地方有</a:t>
            </a:r>
            <a:r>
              <a:rPr lang="zh-TW" altLang="en-US" sz="3200" b="1" dirty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曾國藩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李鴻章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左宗棠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等人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他們稱為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洋務派</a:t>
            </a:r>
            <a:endParaRPr lang="en-US" altLang="zh-TW" sz="3200" b="1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0000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37778" y="1812064"/>
            <a:ext cx="11689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改革外交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 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奕訢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設立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總理各國事務衙門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辦理</a:t>
            </a:r>
            <a:r>
              <a:rPr lang="zh-TW" altLang="en-US" sz="3200" b="1" dirty="0" smtClean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外交及外國通商事宜</a:t>
            </a:r>
            <a:endParaRPr lang="zh-HK" altLang="en-US" sz="3200" b="1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6109365" cy="110799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洋務運動的內容</a:t>
            </a:r>
            <a:endParaRPr lang="zh-HK" altLang="en-US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37779" y="2512874"/>
            <a:ext cx="11587052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增強軍備</a:t>
            </a:r>
            <a:r>
              <a:rPr lang="en-US" altLang="zh-TW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: 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洋務官員購買西方先進機器設備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製造槍炮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火藥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船艦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</a:p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聘用外籍軍官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訓練陸軍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建立北洋艦隊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97079" y="3770437"/>
            <a:ext cx="10970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興辦實業：洋務官員創辦多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官辦企業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altLang="en-US" sz="3200" b="1" dirty="0" smtClean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民用企業</a:t>
            </a:r>
            <a:endParaRPr lang="zh-HK" altLang="en-US" sz="3200" b="1" dirty="0">
              <a:solidFill>
                <a:srgbClr val="00B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366187" y="4733356"/>
            <a:ext cx="11358643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培育人才：設立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同文館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，培訓外交和翻譯人才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，設立</a:t>
            </a:r>
            <a:r>
              <a:rPr lang="zh-TW" altLang="en-US" sz="32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翻譯學館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，翻譯西書，設立</a:t>
            </a:r>
            <a:r>
              <a:rPr lang="zh-TW" altLang="en-US" sz="3200" b="1" dirty="0" smtClean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船政學堂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200" b="1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武備學堂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，培養軍事人才</a:t>
            </a:r>
            <a:endParaRPr lang="en-US" altLang="zh-TW" sz="3200" b="1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693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37778" y="1812064"/>
            <a:ext cx="116896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改革有欠全面：只著重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軍事科技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，未能一併改革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政治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制度，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經濟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制度</a:t>
            </a:r>
            <a:endParaRPr lang="zh-HK" altLang="en-US" sz="3200" b="1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7802136" cy="110799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洋務運動失敗的原因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37779" y="3024603"/>
            <a:ext cx="11587052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守舊勢力反對：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守舊官員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百般阻撓和批評，社會風氣保守，因</a:t>
            </a:r>
            <a:r>
              <a:rPr lang="zh-TW" altLang="en-US" sz="3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風水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而反對修築鐵路和架設電線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97079" y="4282166"/>
            <a:ext cx="10970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行政管理腐敗：洋務官員大多</a:t>
            </a:r>
            <a:r>
              <a:rPr lang="zh-TW" altLang="en-US" sz="3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貪污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，導致洋務建設質量低下</a:t>
            </a:r>
            <a:endParaRPr lang="zh-HK" altLang="en-US" sz="3200" b="1" dirty="0">
              <a:solidFill>
                <a:srgbClr val="00B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366188" y="5047286"/>
            <a:ext cx="11358643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缺乏通盤計劃：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洋務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官員主張不一，興辦洋務時缺乏全盤計劃，影響洋務運動推行</a:t>
            </a:r>
            <a:endParaRPr lang="en-US" altLang="zh-TW" sz="3200" b="1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8554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37778" y="1812064"/>
            <a:ext cx="11689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外交方面：設立了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外交機構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，促進與西方國家的交往</a:t>
            </a:r>
            <a:endParaRPr lang="zh-HK" altLang="en-US" sz="3200" b="1" dirty="0">
              <a:solidFill>
                <a:schemeClr val="accent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6109365" cy="110799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洋務運動的影響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37778" y="2546430"/>
            <a:ext cx="11587052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軍事方面：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設廠製造</a:t>
            </a:r>
            <a:r>
              <a:rPr lang="zh-TW" altLang="en-US" sz="3200" b="1" dirty="0" smtClean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槍炮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altLang="en-US" sz="3200" b="1" dirty="0" smtClean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船艦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，創建新式陸軍海軍，使國防現代化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10501" y="3820477"/>
            <a:ext cx="109709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實業方面：引進西方設備技術，創辦軍用民用企業，建立現代化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水陸交通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電訊系統</a:t>
            </a:r>
            <a:endParaRPr lang="zh-HK" altLang="en-US" sz="3200" b="1" dirty="0">
              <a:solidFill>
                <a:schemeClr val="accent5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366188" y="5047286"/>
            <a:ext cx="11358643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教育方面：開辦各類學堂，翻譯西方書籍，培養對西學有認識的人才</a:t>
            </a:r>
            <a:endParaRPr lang="en-US" altLang="zh-TW" sz="3200" b="1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5829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387027" y="2053423"/>
            <a:ext cx="941796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同</a:t>
            </a:r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，光年間救國運動的起落</a:t>
            </a:r>
            <a:endParaRPr lang="en-US" altLang="zh-TW" sz="6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6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第二節　</a:t>
            </a:r>
            <a:r>
              <a:rPr lang="zh-TW" altLang="en-US" sz="60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中日甲午戰爭</a:t>
            </a:r>
            <a:endParaRPr lang="en-US" altLang="zh-TW" sz="6000" b="1" dirty="0" smtClean="0"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455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61468" y="1694525"/>
            <a:ext cx="118690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日本擴張野心：日本</a:t>
            </a:r>
            <a:r>
              <a:rPr lang="zh-TW" altLang="en-US" sz="3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資源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難以應付國家工商業發展，需要侵略</a:t>
            </a:r>
            <a:r>
              <a:rPr lang="zh-TW" altLang="en-US" sz="32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朝鮮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和</a:t>
            </a:r>
            <a:r>
              <a:rPr lang="zh-TW" altLang="en-US" sz="32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中國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，以取得足夠資源</a:t>
            </a:r>
            <a:endParaRPr lang="zh-HK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6109365" cy="11079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甲午戰爭的背景</a:t>
            </a:r>
            <a:endParaRPr lang="zh-HK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72362" y="2801874"/>
            <a:ext cx="11587052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日本侵略朝鮮：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日本設法瓦解</a:t>
            </a:r>
            <a:r>
              <a:rPr lang="zh-TW" altLang="en-US" sz="3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中國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朝鮮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宗藩關係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，中日因朝鮮問題發生多次衝突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161468" y="3961936"/>
            <a:ext cx="109709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東學黨之亂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：朝鮮發生</a:t>
            </a:r>
            <a:r>
              <a:rPr lang="zh-TW" altLang="en-US" sz="3200" b="1" dirty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東學黨之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亂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，中日都派兵到朝鮮平亂，結束後日本拒絕撤兵</a:t>
            </a:r>
            <a:endParaRPr lang="zh-HK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286567" y="5121999"/>
            <a:ext cx="11358643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清廷和戰不一：清廷分主戰派（以</a:t>
            </a:r>
            <a:r>
              <a:rPr lang="zh-TW" altLang="en-US" sz="32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光緒帝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為首）和主和派（以</a:t>
            </a:r>
            <a:r>
              <a:rPr lang="zh-TW" altLang="en-US" sz="3200" b="1" dirty="0" smtClean="0">
                <a:solidFill>
                  <a:schemeClr val="accent3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慈禧太后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為首），主理軍事和外交事務的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李鴻章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主和，在軍事上沒有做好準備</a:t>
            </a:r>
            <a:endParaRPr lang="en-US" altLang="zh-TW" sz="3200" b="1" dirty="0" smtClean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4549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37778" y="1812064"/>
            <a:ext cx="116896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中日開戰：日本軍艦在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豐島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海面突襲清軍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運兵船</a:t>
            </a:r>
            <a:r>
              <a:rPr lang="zh-TW" altLang="en-US" sz="32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高陞號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，又派陸軍進犯</a:t>
            </a:r>
            <a:r>
              <a:rPr lang="zh-TW" altLang="en-US" sz="32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牙山</a:t>
            </a:r>
            <a:endParaRPr lang="zh-HK" altLang="en-US" sz="3200" b="1" dirty="0">
              <a:solidFill>
                <a:schemeClr val="accent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46771" y="480601"/>
            <a:ext cx="6109365" cy="110799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6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甲午戰爭的經過</a:t>
            </a:r>
            <a:endParaRPr lang="zh-HK" altLang="en-US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37778" y="3099905"/>
            <a:ext cx="1158705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平壤陸戰：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日軍圍攻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平壤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，清軍總兵</a:t>
            </a:r>
            <a:r>
              <a:rPr lang="zh-TW" altLang="en-US" sz="3200" b="1" dirty="0" smtClean="0">
                <a:solidFill>
                  <a:schemeClr val="accent5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左寶貴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陣亡，平壤陷落</a:t>
            </a:r>
            <a:endParaRPr lang="en-US" altLang="zh-TW" sz="3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97079" y="3770437"/>
            <a:ext cx="109709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黃海海戰：日軍在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黃海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突襲</a:t>
            </a:r>
            <a:r>
              <a:rPr lang="zh-TW" altLang="en-US" sz="32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北洋艦隊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200" b="1" dirty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北洋</a:t>
            </a:r>
            <a:r>
              <a:rPr lang="zh-TW" altLang="en-US" sz="32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艦隊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</a:t>
            </a:r>
            <a:r>
              <a:rPr lang="zh-TW" altLang="en-US" sz="32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四艦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被擊沉，</a:t>
            </a:r>
            <a:r>
              <a:rPr lang="zh-TW" altLang="en-US" sz="3200" b="1" dirty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北洋</a:t>
            </a:r>
            <a:r>
              <a:rPr lang="zh-TW" altLang="en-US" sz="32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艦隊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退守</a:t>
            </a:r>
            <a:r>
              <a:rPr lang="zh-TW" altLang="en-US" sz="3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威海衞</a:t>
            </a:r>
            <a:endParaRPr lang="zh-HK" altLang="en-US" sz="3200" b="1" dirty="0">
              <a:solidFill>
                <a:schemeClr val="accent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416678" y="5245084"/>
            <a:ext cx="11358643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清廷求和：日軍攻佔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旅順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200" b="1" dirty="0" smtClean="0"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大連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，之後日軍攻陷</a:t>
            </a:r>
            <a:r>
              <a:rPr lang="zh-TW" altLang="en-US" sz="3200" b="1" dirty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威海</a:t>
            </a:r>
            <a:r>
              <a:rPr lang="zh-TW" altLang="en-US" sz="3200" b="1" dirty="0" smtClean="0">
                <a:solidFill>
                  <a:schemeClr val="accent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衞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3200" b="1" dirty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北洋</a:t>
            </a:r>
            <a:r>
              <a:rPr lang="zh-TW" altLang="en-US" sz="32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艦隊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全軍覆沒，</a:t>
            </a:r>
            <a:r>
              <a:rPr lang="zh-TW" altLang="en-US" sz="3200" b="1" dirty="0" smtClean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遼東半島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失陷，清廷無力再戰而求和</a:t>
            </a:r>
            <a:endParaRPr lang="zh-HK" altLang="en-US" sz="3200" b="1" dirty="0">
              <a:solidFill>
                <a:schemeClr val="accent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37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59" y="83520"/>
            <a:ext cx="11706881" cy="669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91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828</TotalTime>
  <Words>1160</Words>
  <Application>Microsoft Office PowerPoint</Application>
  <PresentationFormat>寬螢幕</PresentationFormat>
  <Paragraphs>63</Paragraphs>
  <Slides>16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2" baseType="lpstr">
      <vt:lpstr>微軟正黑體</vt:lpstr>
      <vt:lpstr>新細明體</vt:lpstr>
      <vt:lpstr>Arial</vt:lpstr>
      <vt:lpstr>Calibri</vt:lpstr>
      <vt:lpstr>Calibri Light</vt:lpstr>
      <vt:lpstr>天體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yufamily</dc:creator>
  <cp:lastModifiedBy>yufamily</cp:lastModifiedBy>
  <cp:revision>345</cp:revision>
  <dcterms:created xsi:type="dcterms:W3CDTF">2019-12-25T07:45:04Z</dcterms:created>
  <dcterms:modified xsi:type="dcterms:W3CDTF">2020-01-01T02:58:36Z</dcterms:modified>
</cp:coreProperties>
</file>