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132" y="3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156467" y="2053423"/>
            <a:ext cx="787908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道，咸時期的內憂外患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第一節　</a:t>
            </a:r>
            <a:r>
              <a:rPr lang="zh-TW" altLang="en-US" sz="60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清代的中衰</a:t>
            </a:r>
            <a:endParaRPr lang="en-US" altLang="zh-TW" sz="6000" b="1" dirty="0" smtClean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46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346771" y="480601"/>
            <a:ext cx="6955750" cy="110799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戰爭及條約的影響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497459" y="1783398"/>
            <a:ext cx="752000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中國國際地位急劇下降，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領土，關稅和司法等</a:t>
            </a:r>
            <a:r>
              <a:rPr lang="zh-TW" altLang="en-US" sz="44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主權喪失</a:t>
            </a:r>
            <a:endParaRPr lang="en-US" altLang="zh-TW" sz="4400" b="1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753832" y="3424749"/>
            <a:ext cx="1034129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洋貨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大量流入，打擊中國本土工商業發展</a:t>
            </a:r>
            <a:endParaRPr lang="zh-HK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453164" y="4388991"/>
            <a:ext cx="75200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鴉片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大量輸入，</a:t>
            </a:r>
            <a:r>
              <a:rPr lang="zh-TW" altLang="en-US" sz="4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白銀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外流嚴重</a:t>
            </a:r>
            <a:endParaRPr lang="en-US" altLang="zh-TW" sz="4400" b="1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111048" y="5474315"/>
            <a:ext cx="639149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朝廷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加重賦稅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4400" b="1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民生</a:t>
            </a:r>
            <a:r>
              <a:rPr lang="zh-TW" altLang="en-US" sz="4400" b="1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困苦</a:t>
            </a:r>
            <a:endParaRPr lang="zh-HK" altLang="en-US" sz="4400" b="1" dirty="0">
              <a:solidFill>
                <a:srgbClr val="00B0F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94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156467" y="2053423"/>
            <a:ext cx="787908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道，咸時期的內憂外患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</a:t>
            </a:r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節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r>
              <a:rPr lang="zh-TW" altLang="en-US" sz="60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英法聯軍之役</a:t>
            </a:r>
            <a:endParaRPr lang="en-US" altLang="zh-TW" sz="6000" b="1" dirty="0" smtClean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7206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346771" y="2058693"/>
            <a:ext cx="8648521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廣州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民眾堅拒</a:t>
            </a:r>
            <a:r>
              <a:rPr lang="zh-TW" altLang="en-US" sz="44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英人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入城，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英國領事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向兩廣總督</a:t>
            </a:r>
            <a:r>
              <a:rPr lang="zh-TW" altLang="en-US" sz="44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葉名琛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交涉，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葉名</a:t>
            </a:r>
            <a:r>
              <a:rPr lang="zh-TW" altLang="en-US" sz="44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琛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不加理會</a:t>
            </a:r>
            <a:endParaRPr lang="zh-HK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7802136" cy="110799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英法聯軍之役的背景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057476" y="4347647"/>
            <a:ext cx="10905550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英美法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向清廷提出修約，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要求</a:t>
            </a:r>
            <a:r>
              <a:rPr lang="zh-TW" altLang="en-US" sz="4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增開商埠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44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允許鴉片合法化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但遭拒絕</a:t>
            </a:r>
            <a:endParaRPr lang="zh-HK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969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428951" y="1839618"/>
            <a:ext cx="921277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法國</a:t>
            </a:r>
            <a:r>
              <a:rPr lang="zh-TW" altLang="en-US" sz="4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馬賴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神父在</a:t>
            </a:r>
            <a:r>
              <a:rPr lang="zh-TW" altLang="en-US" sz="44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西林縣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被</a:t>
            </a:r>
            <a:r>
              <a:rPr lang="zh-TW" altLang="en-US" sz="4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知縣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處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死，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法國要求</a:t>
            </a:r>
            <a:r>
              <a:rPr lang="zh-TW" altLang="en-US" sz="44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葉名</a:t>
            </a:r>
            <a:r>
              <a:rPr lang="zh-TW" altLang="en-US" sz="44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琛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懲辦該</a:t>
            </a:r>
            <a:r>
              <a:rPr lang="zh-TW" altLang="en-US" sz="4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知縣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卻被拒絕</a:t>
            </a:r>
            <a:endParaRPr lang="zh-HK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8648521" cy="11079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英法聯軍之役的</a:t>
            </a:r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導火線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584897" y="3415613"/>
            <a:ext cx="11111804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廣東水師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扣押掛著</a:t>
            </a:r>
            <a:r>
              <a:rPr lang="zh-TW" altLang="en-US" sz="4000" b="1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英國國旗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en-US" sz="40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亞羅號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和拘捕水手，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英國領事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稱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廣東水師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拔去</a:t>
            </a:r>
            <a:r>
              <a:rPr lang="zh-TW" altLang="en-US" sz="4000" b="1" dirty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</a:t>
            </a:r>
            <a:r>
              <a:rPr lang="zh-TW" altLang="en-US" sz="4000" b="1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國旗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，要求道歉，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但</a:t>
            </a:r>
            <a:r>
              <a:rPr lang="zh-TW" altLang="en-US" sz="40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葉名琛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拒絕道歉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9146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71650" y="1811043"/>
            <a:ext cx="116964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第一階段：英法聯軍攻陷</a:t>
            </a:r>
            <a:r>
              <a:rPr lang="zh-TW" altLang="en-US" sz="40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廣州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，北上直逼</a:t>
            </a:r>
            <a:r>
              <a:rPr lang="zh-TW" altLang="en-US" sz="40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天津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清廷求和，簽訂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天津條約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zh-TW" altLang="en-US" sz="40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傳教士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自由傳教，</a:t>
            </a:r>
            <a:r>
              <a:rPr lang="zh-TW" altLang="en-US" sz="40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鴉片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允許進口）</a:t>
            </a:r>
            <a:endParaRPr lang="zh-HK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9494907" cy="110799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英法聯軍之役</a:t>
            </a:r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發展經過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002060" y="4139513"/>
            <a:ext cx="10187879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第二階段：英法聯軍攻陷</a:t>
            </a:r>
            <a:r>
              <a:rPr lang="zh-TW" altLang="en-US" sz="40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天津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，佔領</a:t>
            </a:r>
            <a:r>
              <a:rPr lang="zh-TW" altLang="en-US" sz="4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北京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，聯軍進入</a:t>
            </a:r>
            <a:r>
              <a:rPr lang="zh-TW" altLang="en-US" sz="40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圓明園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，搶掠珍寶，把它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燒毀，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簽訂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北京條約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（割讓</a:t>
            </a:r>
            <a:r>
              <a:rPr lang="zh-TW" altLang="en-US" sz="40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九龍半島南部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給</a:t>
            </a:r>
            <a:r>
              <a:rPr lang="zh-TW" altLang="en-US" sz="4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，准許招募</a:t>
            </a:r>
            <a:r>
              <a:rPr lang="zh-TW" altLang="en-US" sz="40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華工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出國）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9528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346771" y="480601"/>
            <a:ext cx="7802136" cy="110799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英法聯軍之役的</a:t>
            </a:r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影響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497459" y="1783398"/>
            <a:ext cx="52629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中國國際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地位進一步低落</a:t>
            </a:r>
            <a:endParaRPr lang="en-US" altLang="zh-TW" sz="3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90500" y="2604073"/>
            <a:ext cx="1179194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主權喪失：除割地賠款，加開商埠以外，喪失</a:t>
            </a:r>
            <a:r>
              <a:rPr lang="zh-TW" altLang="en-US" sz="36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司法自主權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altLang="en-US" sz="36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關稅權益</a:t>
            </a:r>
            <a:endParaRPr lang="zh-HK" altLang="en-US" sz="3600" b="1" dirty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90500" y="3806881"/>
            <a:ext cx="7571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領土淪喪：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割讓</a:t>
            </a:r>
            <a:r>
              <a:rPr lang="zh-TW" altLang="en-US" sz="36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九龍半島南部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給</a:t>
            </a:r>
            <a:r>
              <a:rPr lang="zh-TW" altLang="en-US" sz="3600" b="1" dirty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</a:t>
            </a:r>
            <a:endParaRPr lang="en-US" altLang="zh-TW" sz="3600" b="1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90500" y="4453212"/>
            <a:ext cx="1179194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洋貨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大量流入，打擊中國本土工商業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發展，</a:t>
            </a:r>
            <a:r>
              <a:rPr lang="zh-TW" altLang="en-US" sz="36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鴉片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自由進口買賣，危害</a:t>
            </a:r>
            <a:r>
              <a:rPr lang="zh-TW" altLang="en-US" sz="36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國家財政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altLang="en-US" sz="36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國民健康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加重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賦稅，</a:t>
            </a:r>
            <a:r>
              <a:rPr lang="zh-TW" altLang="en-US" sz="3600" b="1" dirty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民生</a:t>
            </a:r>
            <a:r>
              <a:rPr lang="zh-TW" altLang="en-US" sz="3600" b="1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困苦</a:t>
            </a:r>
            <a:endParaRPr lang="zh-HK" altLang="en-US" sz="3600" b="1" dirty="0">
              <a:solidFill>
                <a:schemeClr val="accent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190500" y="5807131"/>
            <a:ext cx="10802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教案頻生：不法教徒橫行無忌，民眾與教會矛盾頻生</a:t>
            </a:r>
            <a:endParaRPr lang="en-US" altLang="zh-TW" sz="3600" b="1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891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  <p:bldP spid="9" grpId="0" animBg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51938" y="685875"/>
            <a:ext cx="44935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8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清代中衰的原因</a:t>
            </a:r>
            <a:endParaRPr lang="en-US" altLang="zh-TW" sz="48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33463" y="1521265"/>
            <a:ext cx="5532284" cy="107721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1-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乾隆帝用兵頻繁，揮霍無度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（增加賦稅和徭役）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6003247" y="1512530"/>
            <a:ext cx="4698722" cy="107721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2-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君主緃容，吏治敗壞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乾隆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帝寵信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貪官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和珅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33463" y="2729604"/>
            <a:ext cx="7160935" cy="1077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3-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軍隊腐化，戰鬥力弱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（八旗兵不堪征戰，綠營兵漸趨腐化）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333463" y="3937943"/>
            <a:ext cx="7160935" cy="107721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4-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人口激增，土地兼併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（土地兼併嚴重，失耕失業農民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激增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33463" y="5155017"/>
            <a:ext cx="6750566" cy="10772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5-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民生困苦，動亂不斷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（賦稅繁重，貪污成風，爆發民變）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100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156467" y="2053423"/>
            <a:ext cx="787908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道，咸時期的內憂外患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第二節　</a:t>
            </a:r>
            <a:r>
              <a:rPr lang="zh-TW" altLang="en-US" sz="60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鴉片戰爭</a:t>
            </a:r>
            <a:endParaRPr lang="en-US" altLang="zh-TW" sz="6000" b="1" dirty="0" smtClean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049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774609" y="967163"/>
            <a:ext cx="9494907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嚴格限制對外貿易，</a:t>
            </a:r>
            <a:endParaRPr lang="en-US" altLang="zh-TW" sz="6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只開放</a:t>
            </a:r>
            <a:r>
              <a:rPr lang="zh-TW" altLang="en-US" sz="66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廣州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作為</a:t>
            </a:r>
            <a:r>
              <a:rPr lang="zh-TW" altLang="en-US" sz="6600" b="1" dirty="0" smtClean="0">
                <a:solidFill>
                  <a:srgbClr val="92D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通商口岸</a:t>
            </a:r>
            <a:endParaRPr lang="zh-HK" altLang="en-US" sz="6600" b="1" dirty="0">
              <a:solidFill>
                <a:srgbClr val="92D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41209" y="4111985"/>
            <a:ext cx="112646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規定交易必須透過</a:t>
            </a:r>
            <a:r>
              <a:rPr lang="zh-TW" altLang="en-US" sz="7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公行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進行</a:t>
            </a:r>
            <a:endParaRPr lang="zh-HK" altLang="en-US" sz="7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9692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774609" y="967163"/>
            <a:ext cx="1034129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極需</a:t>
            </a:r>
            <a:r>
              <a:rPr lang="zh-TW" altLang="en-US" sz="6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中國市場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銷售貨物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72704" y="2635610"/>
            <a:ext cx="1126462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54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英廷</a:t>
            </a:r>
            <a:r>
              <a:rPr lang="zh-TW" altLang="en-US" sz="5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命</a:t>
            </a:r>
            <a:r>
              <a:rPr lang="zh-TW" altLang="en-US" sz="54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律勞卑</a:t>
            </a:r>
            <a:r>
              <a:rPr lang="zh-TW" altLang="en-US" sz="54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勛爵</a:t>
            </a:r>
            <a:r>
              <a:rPr lang="zh-TW" altLang="en-US" sz="5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來華改善貿易關係</a:t>
            </a:r>
            <a:endParaRPr lang="en-US" altLang="zh-TW" sz="5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5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zh-TW" altLang="en-US" sz="5400" b="1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兩廣總督</a:t>
            </a:r>
            <a:r>
              <a:rPr lang="zh-TW" altLang="en-US" sz="5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衝突，談判失敗</a:t>
            </a:r>
            <a:endParaRPr lang="en-US" altLang="zh-TW" sz="5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5511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346770" y="556102"/>
            <a:ext cx="890500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0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向中國銷售的棉織品</a:t>
            </a:r>
            <a:r>
              <a:rPr lang="zh-TW" altLang="en-US" sz="40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滯銷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英國對中國出現嚴重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貿易逆差</a:t>
            </a:r>
            <a:endParaRPr lang="en-US" altLang="zh-TW" sz="4000" b="1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（入口商品價值遠高於出口商品價值）</a:t>
            </a:r>
            <a:endParaRPr lang="zh-HK" altLang="en-US" sz="4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313159" y="2579193"/>
            <a:ext cx="8648521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英國東印度公司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向中國走私</a:t>
            </a:r>
            <a:r>
              <a:rPr lang="zh-TW" altLang="en-US" sz="4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鴉片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中國對英國貿易由</a:t>
            </a:r>
            <a:r>
              <a:rPr lang="zh-TW" altLang="en-US" sz="44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順差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變為</a:t>
            </a:r>
            <a:r>
              <a:rPr lang="zh-TW" altLang="en-US" sz="44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逆差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白銀大量流出，引起國家財政危機</a:t>
            </a:r>
            <a:endParaRPr lang="zh-HK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346770" y="4786950"/>
            <a:ext cx="1034129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8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道光帝</a:t>
            </a:r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命</a:t>
            </a:r>
            <a:r>
              <a:rPr lang="zh-TW" altLang="en-US" sz="88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林則徐</a:t>
            </a:r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禁煙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167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428951" y="1839618"/>
            <a:ext cx="69557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林則徐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</a:t>
            </a:r>
            <a:r>
              <a:rPr lang="zh-TW" altLang="en-US" sz="66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虎門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銷煙</a:t>
            </a:r>
            <a:endParaRPr lang="zh-HK" altLang="en-US" sz="6600" b="1" dirty="0">
              <a:solidFill>
                <a:srgbClr val="92D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5262979" cy="11079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戰爭的導火線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346771" y="3196538"/>
            <a:ext cx="1044388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英國水手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毆斃村民</a:t>
            </a:r>
            <a:r>
              <a:rPr lang="zh-TW" altLang="en-US" sz="40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林維喜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林則徐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要求</a:t>
            </a:r>
            <a:r>
              <a:rPr lang="zh-TW" altLang="en-US" sz="4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英國註華商務監督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義律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交出兇手，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但被拒絕，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林則徐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中斷對英貿易，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英國派兵來華，爆發戰爭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7232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346771" y="480601"/>
            <a:ext cx="3570208" cy="110799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戰爭爆發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497459" y="1783398"/>
            <a:ext cx="1090555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英國艦隊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抵達</a:t>
            </a:r>
            <a:r>
              <a:rPr lang="zh-TW" altLang="en-US" sz="44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廣東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，北上攻陷</a:t>
            </a:r>
            <a:r>
              <a:rPr lang="zh-TW" altLang="en-US" sz="44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浙江，定海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進逼</a:t>
            </a:r>
            <a:r>
              <a:rPr lang="zh-TW" altLang="en-US" sz="44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天津</a:t>
            </a:r>
            <a:endParaRPr lang="en-US" altLang="zh-TW" sz="4400" b="1" dirty="0" smtClean="0">
              <a:solidFill>
                <a:srgbClr val="FFC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46771" y="3552761"/>
            <a:ext cx="6391493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道光帝革除</a:t>
            </a:r>
            <a:r>
              <a:rPr lang="zh-TW" altLang="en-US" sz="44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林則徐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派</a:t>
            </a:r>
            <a:r>
              <a:rPr lang="zh-TW" altLang="en-US" sz="44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琦善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到</a:t>
            </a:r>
            <a:r>
              <a:rPr lang="zh-TW" altLang="en-US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廣州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zh-TW" altLang="en-US" sz="4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義律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談判</a:t>
            </a:r>
            <a:endParaRPr lang="zh-HK" altLang="en-US" sz="4400" b="1" dirty="0">
              <a:solidFill>
                <a:srgbClr val="92D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4927314" y="5194112"/>
            <a:ext cx="695575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道光帝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革除</a:t>
            </a:r>
            <a:r>
              <a:rPr lang="zh-TW" altLang="en-US" sz="4400" b="1" dirty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琦善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派</a:t>
            </a:r>
            <a:r>
              <a:rPr lang="zh-TW" altLang="en-US" sz="4400" b="1" dirty="0" smtClean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奕山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到</a:t>
            </a:r>
            <a:r>
              <a:rPr lang="zh-TW" altLang="en-US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廣州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作戰，但戰敗</a:t>
            </a:r>
            <a:endParaRPr lang="zh-HK" altLang="en-US" sz="4400" b="1" dirty="0">
              <a:solidFill>
                <a:srgbClr val="92D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7947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346771" y="480601"/>
            <a:ext cx="3570208" cy="110799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戰爭爆發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497459" y="1783398"/>
            <a:ext cx="63914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英國派</a:t>
            </a:r>
            <a:r>
              <a:rPr lang="zh-TW" altLang="en-US" sz="44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樸鼎查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增兵中國，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812556" y="2738186"/>
            <a:ext cx="10905550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清廷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無力抵抗，決定求和，簽訂</a:t>
            </a:r>
            <a:r>
              <a:rPr lang="zh-TW" altLang="en-US" sz="44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南京條約</a:t>
            </a:r>
            <a:endParaRPr lang="en-US" altLang="zh-TW" sz="44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（割讓</a:t>
            </a:r>
            <a:r>
              <a:rPr lang="zh-TW" altLang="en-US" sz="4400" b="1" dirty="0" smtClean="0">
                <a:solidFill>
                  <a:srgbClr val="92D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香港島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予英國，開放五個通商口岸，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貨物進出中國的關稅由</a:t>
            </a:r>
            <a:r>
              <a:rPr lang="zh-TW" altLang="en-US" sz="44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中英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協定）</a:t>
            </a:r>
            <a:endParaRPr lang="zh-HK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983145" y="5268658"/>
            <a:ext cx="921277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條約附件，令英國取得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領事裁判權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altLang="en-US" sz="44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片面最惠國待遇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等特權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051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442</TotalTime>
  <Words>662</Words>
  <Application>Microsoft Office PowerPoint</Application>
  <PresentationFormat>寬螢幕</PresentationFormat>
  <Paragraphs>78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1" baseType="lpstr">
      <vt:lpstr>微軟正黑體</vt:lpstr>
      <vt:lpstr>新細明體</vt:lpstr>
      <vt:lpstr>Arial</vt:lpstr>
      <vt:lpstr>Calibri</vt:lpstr>
      <vt:lpstr>Calibri Light</vt:lpstr>
      <vt:lpstr>天體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yufamily</dc:creator>
  <cp:lastModifiedBy>yufamily</cp:lastModifiedBy>
  <cp:revision>208</cp:revision>
  <dcterms:created xsi:type="dcterms:W3CDTF">2019-12-25T07:45:04Z</dcterms:created>
  <dcterms:modified xsi:type="dcterms:W3CDTF">2019-12-28T09:17:29Z</dcterms:modified>
</cp:coreProperties>
</file>